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67" r:id="rId6"/>
    <p:sldId id="259" r:id="rId7"/>
    <p:sldId id="261" r:id="rId8"/>
    <p:sldId id="262" r:id="rId9"/>
    <p:sldId id="263" r:id="rId10"/>
    <p:sldId id="264" r:id="rId11"/>
    <p:sldId id="265" r:id="rId12"/>
    <p:sldId id="266" r:id="rId13"/>
  </p:sldIdLst>
  <p:sldSz cx="18288000" cy="10287000"/>
  <p:notesSz cx="6858000" cy="9144000"/>
  <p:embeddedFontLst>
    <p:embeddedFont>
      <p:font typeface="Arimo Bold" panose="020B0704020202020204" pitchFamily="34" charset="0"/>
      <p:regular r:id="rId14"/>
      <p:bold r:id="rId15"/>
    </p:embeddedFont>
    <p:embeddedFont>
      <p:font typeface="Fredoka" panose="02000000000000000000" pitchFamily="2" charset="77"/>
      <p:regular r:id="rId16"/>
    </p:embeddedFont>
    <p:embeddedFont>
      <p:font typeface="Raleway" pitchFamily="2" charset="77"/>
      <p:regular r:id="rId17"/>
      <p:bold r:id="rId18"/>
      <p:italic r:id="rId19"/>
      <p:boldItalic r:id="rId20"/>
    </p:embeddedFont>
    <p:embeddedFont>
      <p:font typeface="Raleway Bold" panose="020B0803030101060003" pitchFamily="34" charset="77"/>
      <p:regular r:id="rId21"/>
      <p:bold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009" autoAdjust="0"/>
    <p:restoredTop sz="94609" autoAdjust="0"/>
  </p:normalViewPr>
  <p:slideViewPr>
    <p:cSldViewPr>
      <p:cViewPr>
        <p:scale>
          <a:sx n="90" d="100"/>
          <a:sy n="90" d="100"/>
        </p:scale>
        <p:origin x="1464" y="5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5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svg"/><Relationship Id="rId4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svg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18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3" Type="http://schemas.openxmlformats.org/officeDocument/2006/relationships/image" Target="../media/image2.svg"/><Relationship Id="rId7" Type="http://schemas.openxmlformats.org/officeDocument/2006/relationships/image" Target="../media/image25.svg"/><Relationship Id="rId12" Type="http://schemas.openxmlformats.org/officeDocument/2006/relationships/image" Target="../media/image30.png"/><Relationship Id="rId2" Type="http://schemas.openxmlformats.org/officeDocument/2006/relationships/image" Target="../media/image1.png"/><Relationship Id="rId16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svg"/><Relationship Id="rId15" Type="http://schemas.openxmlformats.org/officeDocument/2006/relationships/image" Target="../media/image3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svg"/><Relationship Id="rId1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95B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209807" y="-309859"/>
            <a:ext cx="7868385" cy="10906460"/>
          </a:xfrm>
          <a:custGeom>
            <a:avLst/>
            <a:gdLst/>
            <a:ahLst/>
            <a:cxnLst/>
            <a:rect l="l" t="t" r="r" b="b"/>
            <a:pathLst>
              <a:path w="7868385" h="10906460">
                <a:moveTo>
                  <a:pt x="0" y="0"/>
                </a:moveTo>
                <a:lnTo>
                  <a:pt x="7868386" y="0"/>
                </a:lnTo>
                <a:lnTo>
                  <a:pt x="7868386" y="10906460"/>
                </a:lnTo>
                <a:lnTo>
                  <a:pt x="0" y="109064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45125" r="-101160"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3" name="Freeform 3"/>
          <p:cNvSpPr/>
          <p:nvPr/>
        </p:nvSpPr>
        <p:spPr>
          <a:xfrm>
            <a:off x="-2649053" y="-309601"/>
            <a:ext cx="7868385" cy="10906460"/>
          </a:xfrm>
          <a:custGeom>
            <a:avLst/>
            <a:gdLst/>
            <a:ahLst/>
            <a:cxnLst/>
            <a:rect l="l" t="t" r="r" b="b"/>
            <a:pathLst>
              <a:path w="7868385" h="10906460">
                <a:moveTo>
                  <a:pt x="0" y="0"/>
                </a:moveTo>
                <a:lnTo>
                  <a:pt x="7868385" y="0"/>
                </a:lnTo>
                <a:lnTo>
                  <a:pt x="7868385" y="10906460"/>
                </a:lnTo>
                <a:lnTo>
                  <a:pt x="0" y="109064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45125" r="-101160"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4" name="Freeform 4"/>
          <p:cNvSpPr/>
          <p:nvPr/>
        </p:nvSpPr>
        <p:spPr>
          <a:xfrm>
            <a:off x="13068668" y="-309601"/>
            <a:ext cx="7868385" cy="10906460"/>
          </a:xfrm>
          <a:custGeom>
            <a:avLst/>
            <a:gdLst/>
            <a:ahLst/>
            <a:cxnLst/>
            <a:rect l="l" t="t" r="r" b="b"/>
            <a:pathLst>
              <a:path w="7868385" h="10906460">
                <a:moveTo>
                  <a:pt x="0" y="0"/>
                </a:moveTo>
                <a:lnTo>
                  <a:pt x="7868385" y="0"/>
                </a:lnTo>
                <a:lnTo>
                  <a:pt x="7868385" y="10906460"/>
                </a:lnTo>
                <a:lnTo>
                  <a:pt x="0" y="109064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45125" r="-101160"/>
            </a:stretch>
          </a:blipFill>
        </p:spPr>
        <p:txBody>
          <a:bodyPr/>
          <a:lstStyle/>
          <a:p>
            <a:endParaRPr lang="en-IL"/>
          </a:p>
        </p:txBody>
      </p:sp>
      <p:grpSp>
        <p:nvGrpSpPr>
          <p:cNvPr id="5" name="Group 5"/>
          <p:cNvGrpSpPr/>
          <p:nvPr/>
        </p:nvGrpSpPr>
        <p:grpSpPr>
          <a:xfrm>
            <a:off x="1028700" y="1028700"/>
            <a:ext cx="16230600" cy="8229600"/>
            <a:chOff x="0" y="0"/>
            <a:chExt cx="5274950" cy="267462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274950" cy="2674622"/>
            </a:xfrm>
            <a:custGeom>
              <a:avLst/>
              <a:gdLst/>
              <a:ahLst/>
              <a:cxnLst/>
              <a:rect l="l" t="t" r="r" b="b"/>
              <a:pathLst>
                <a:path w="5274950" h="2674622">
                  <a:moveTo>
                    <a:pt x="23850" y="0"/>
                  </a:moveTo>
                  <a:lnTo>
                    <a:pt x="5251100" y="0"/>
                  </a:lnTo>
                  <a:cubicBezTo>
                    <a:pt x="5264272" y="0"/>
                    <a:pt x="5274950" y="10678"/>
                    <a:pt x="5274950" y="23850"/>
                  </a:cubicBezTo>
                  <a:lnTo>
                    <a:pt x="5274950" y="2650773"/>
                  </a:lnTo>
                  <a:cubicBezTo>
                    <a:pt x="5274950" y="2657098"/>
                    <a:pt x="5272437" y="2663164"/>
                    <a:pt x="5267964" y="2667637"/>
                  </a:cubicBezTo>
                  <a:cubicBezTo>
                    <a:pt x="5263492" y="2672110"/>
                    <a:pt x="5257425" y="2674622"/>
                    <a:pt x="5251100" y="2674622"/>
                  </a:cubicBezTo>
                  <a:lnTo>
                    <a:pt x="23850" y="2674622"/>
                  </a:lnTo>
                  <a:cubicBezTo>
                    <a:pt x="17524" y="2674622"/>
                    <a:pt x="11458" y="2672110"/>
                    <a:pt x="6985" y="2667637"/>
                  </a:cubicBezTo>
                  <a:cubicBezTo>
                    <a:pt x="2513" y="2663164"/>
                    <a:pt x="0" y="2657098"/>
                    <a:pt x="0" y="2650773"/>
                  </a:cubicBezTo>
                  <a:lnTo>
                    <a:pt x="0" y="23850"/>
                  </a:lnTo>
                  <a:cubicBezTo>
                    <a:pt x="0" y="17524"/>
                    <a:pt x="2513" y="11458"/>
                    <a:pt x="6985" y="6985"/>
                  </a:cubicBezTo>
                  <a:cubicBezTo>
                    <a:pt x="11458" y="2513"/>
                    <a:pt x="17524" y="0"/>
                    <a:pt x="23850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IL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5274950" cy="27222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159612" y="6102562"/>
            <a:ext cx="3242983" cy="4649438"/>
          </a:xfrm>
          <a:custGeom>
            <a:avLst/>
            <a:gdLst/>
            <a:ahLst/>
            <a:cxnLst/>
            <a:rect l="l" t="t" r="r" b="b"/>
            <a:pathLst>
              <a:path w="3242983" h="4649438">
                <a:moveTo>
                  <a:pt x="0" y="0"/>
                </a:moveTo>
                <a:lnTo>
                  <a:pt x="3242983" y="0"/>
                </a:lnTo>
                <a:lnTo>
                  <a:pt x="3242983" y="4649437"/>
                </a:lnTo>
                <a:lnTo>
                  <a:pt x="0" y="464943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9" name="TextBox 9"/>
          <p:cNvSpPr txBox="1"/>
          <p:nvPr/>
        </p:nvSpPr>
        <p:spPr>
          <a:xfrm>
            <a:off x="7314456" y="6257258"/>
            <a:ext cx="8639131" cy="1597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440"/>
              </a:lnSpc>
            </a:pPr>
            <a:r>
              <a:rPr lang="en-US" sz="46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Text Mining - for Business Uses</a:t>
            </a:r>
          </a:p>
          <a:p>
            <a:pPr algn="r">
              <a:lnSpc>
                <a:spcPts val="6440"/>
              </a:lnSpc>
              <a:spcBef>
                <a:spcPct val="0"/>
              </a:spcBef>
            </a:pPr>
            <a:endParaRPr lang="en-US" sz="46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7766046" y="7446923"/>
            <a:ext cx="8187540" cy="16711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b="1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Uriel Bender - 205837131</a:t>
            </a:r>
          </a:p>
          <a:p>
            <a:pPr algn="ctr">
              <a:lnSpc>
                <a:spcPts val="4480"/>
              </a:lnSpc>
            </a:pPr>
            <a:r>
              <a:rPr lang="en-US" sz="3200" b="1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Tal Lavi - 208662395</a:t>
            </a:r>
          </a:p>
          <a:p>
            <a:pPr algn="ctr">
              <a:lnSpc>
                <a:spcPts val="4480"/>
              </a:lnSpc>
              <a:spcBef>
                <a:spcPct val="0"/>
              </a:spcBef>
            </a:pPr>
            <a:endParaRPr lang="en-US" sz="3200" b="1">
              <a:solidFill>
                <a:srgbClr val="000000"/>
              </a:solidFill>
              <a:latin typeface="Raleway Bold"/>
              <a:ea typeface="Raleway Bold"/>
              <a:cs typeface="Raleway Bold"/>
              <a:sym typeface="Raleway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2547266" y="1940448"/>
            <a:ext cx="13406320" cy="3670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800"/>
              </a:lnSpc>
            </a:pPr>
            <a:r>
              <a:rPr lang="en-US" sz="7000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CHATGPT - SENTIMENT ANALYSIS AND REVIEW SCORE PREDICTIONS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95B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209807" y="-309859"/>
            <a:ext cx="7868385" cy="10906460"/>
          </a:xfrm>
          <a:custGeom>
            <a:avLst/>
            <a:gdLst/>
            <a:ahLst/>
            <a:cxnLst/>
            <a:rect l="l" t="t" r="r" b="b"/>
            <a:pathLst>
              <a:path w="7868385" h="10906460">
                <a:moveTo>
                  <a:pt x="0" y="0"/>
                </a:moveTo>
                <a:lnTo>
                  <a:pt x="7868386" y="0"/>
                </a:lnTo>
                <a:lnTo>
                  <a:pt x="7868386" y="10906460"/>
                </a:lnTo>
                <a:lnTo>
                  <a:pt x="0" y="109064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45125" r="-101160"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3" name="Freeform 3"/>
          <p:cNvSpPr/>
          <p:nvPr/>
        </p:nvSpPr>
        <p:spPr>
          <a:xfrm>
            <a:off x="-2649053" y="-309601"/>
            <a:ext cx="7868385" cy="10906460"/>
          </a:xfrm>
          <a:custGeom>
            <a:avLst/>
            <a:gdLst/>
            <a:ahLst/>
            <a:cxnLst/>
            <a:rect l="l" t="t" r="r" b="b"/>
            <a:pathLst>
              <a:path w="7868385" h="10906460">
                <a:moveTo>
                  <a:pt x="0" y="0"/>
                </a:moveTo>
                <a:lnTo>
                  <a:pt x="7868385" y="0"/>
                </a:lnTo>
                <a:lnTo>
                  <a:pt x="7868385" y="10906460"/>
                </a:lnTo>
                <a:lnTo>
                  <a:pt x="0" y="109064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45125" r="-101160"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4" name="Freeform 4"/>
          <p:cNvSpPr/>
          <p:nvPr/>
        </p:nvSpPr>
        <p:spPr>
          <a:xfrm>
            <a:off x="13068668" y="-309601"/>
            <a:ext cx="7868385" cy="10906460"/>
          </a:xfrm>
          <a:custGeom>
            <a:avLst/>
            <a:gdLst/>
            <a:ahLst/>
            <a:cxnLst/>
            <a:rect l="l" t="t" r="r" b="b"/>
            <a:pathLst>
              <a:path w="7868385" h="10906460">
                <a:moveTo>
                  <a:pt x="0" y="0"/>
                </a:moveTo>
                <a:lnTo>
                  <a:pt x="7868385" y="0"/>
                </a:lnTo>
                <a:lnTo>
                  <a:pt x="7868385" y="10906460"/>
                </a:lnTo>
                <a:lnTo>
                  <a:pt x="0" y="109064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45125" r="-101160"/>
            </a:stretch>
          </a:blipFill>
        </p:spPr>
        <p:txBody>
          <a:bodyPr/>
          <a:lstStyle/>
          <a:p>
            <a:endParaRPr lang="en-IL"/>
          </a:p>
        </p:txBody>
      </p:sp>
      <p:grpSp>
        <p:nvGrpSpPr>
          <p:cNvPr id="5" name="Group 5"/>
          <p:cNvGrpSpPr/>
          <p:nvPr/>
        </p:nvGrpSpPr>
        <p:grpSpPr>
          <a:xfrm>
            <a:off x="1028700" y="1028700"/>
            <a:ext cx="16230600" cy="8229600"/>
            <a:chOff x="0" y="0"/>
            <a:chExt cx="5274950" cy="267462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274950" cy="2674622"/>
            </a:xfrm>
            <a:custGeom>
              <a:avLst/>
              <a:gdLst/>
              <a:ahLst/>
              <a:cxnLst/>
              <a:rect l="l" t="t" r="r" b="b"/>
              <a:pathLst>
                <a:path w="5274950" h="2674622">
                  <a:moveTo>
                    <a:pt x="23850" y="0"/>
                  </a:moveTo>
                  <a:lnTo>
                    <a:pt x="5251100" y="0"/>
                  </a:lnTo>
                  <a:cubicBezTo>
                    <a:pt x="5264272" y="0"/>
                    <a:pt x="5274950" y="10678"/>
                    <a:pt x="5274950" y="23850"/>
                  </a:cubicBezTo>
                  <a:lnTo>
                    <a:pt x="5274950" y="2650773"/>
                  </a:lnTo>
                  <a:cubicBezTo>
                    <a:pt x="5274950" y="2657098"/>
                    <a:pt x="5272437" y="2663164"/>
                    <a:pt x="5267964" y="2667637"/>
                  </a:cubicBezTo>
                  <a:cubicBezTo>
                    <a:pt x="5263492" y="2672110"/>
                    <a:pt x="5257425" y="2674622"/>
                    <a:pt x="5251100" y="2674622"/>
                  </a:cubicBezTo>
                  <a:lnTo>
                    <a:pt x="23850" y="2674622"/>
                  </a:lnTo>
                  <a:cubicBezTo>
                    <a:pt x="17524" y="2674622"/>
                    <a:pt x="11458" y="2672110"/>
                    <a:pt x="6985" y="2667637"/>
                  </a:cubicBezTo>
                  <a:cubicBezTo>
                    <a:pt x="2513" y="2663164"/>
                    <a:pt x="0" y="2657098"/>
                    <a:pt x="0" y="2650773"/>
                  </a:cubicBezTo>
                  <a:lnTo>
                    <a:pt x="0" y="23850"/>
                  </a:lnTo>
                  <a:cubicBezTo>
                    <a:pt x="0" y="17524"/>
                    <a:pt x="2513" y="11458"/>
                    <a:pt x="6985" y="6985"/>
                  </a:cubicBezTo>
                  <a:cubicBezTo>
                    <a:pt x="11458" y="2513"/>
                    <a:pt x="17524" y="0"/>
                    <a:pt x="23850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IL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5274950" cy="27222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961998" y="2504903"/>
            <a:ext cx="14497202" cy="33364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82933" lvl="1" indent="-291467" algn="l">
              <a:lnSpc>
                <a:spcPct val="150000"/>
              </a:lnSpc>
              <a:buFont typeface="Arial"/>
              <a:buChar char="•"/>
            </a:pPr>
            <a:r>
              <a:rPr lang="en-US" sz="2100" dirty="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The </a:t>
            </a:r>
            <a:r>
              <a:rPr lang="en-US" sz="2100" b="1" dirty="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model’s performance measures aligned with the skewed distribution of scores</a:t>
            </a:r>
            <a:r>
              <a:rPr lang="en-US" sz="2100" dirty="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, performing less well on lower-rated responses due to limited data.</a:t>
            </a:r>
            <a:br>
              <a:rPr lang="en-US" sz="2100" dirty="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</a:br>
            <a:endParaRPr lang="en-US" sz="2100" dirty="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582933" lvl="1" indent="-291467" algn="l">
              <a:lnSpc>
                <a:spcPct val="150000"/>
              </a:lnSpc>
              <a:buFont typeface="Arial"/>
              <a:buChar char="•"/>
            </a:pPr>
            <a:r>
              <a:rPr lang="en-US" sz="2100" dirty="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While trained models were explored, </a:t>
            </a:r>
            <a:r>
              <a:rPr lang="en-US" sz="2100" b="1" dirty="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the simpler TF-IDF approach proved competitive</a:t>
            </a:r>
            <a:r>
              <a:rPr lang="en-US" sz="2100" dirty="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. (0.71 vs 0.73 - overall f1)</a:t>
            </a:r>
            <a:br>
              <a:rPr lang="en-US" sz="2100" dirty="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</a:br>
            <a:endParaRPr lang="en-US" sz="2100" dirty="0">
              <a:solidFill>
                <a:srgbClr val="000000"/>
              </a:solidFill>
              <a:latin typeface="Raleway"/>
              <a:sym typeface="Raleway"/>
            </a:endParaRPr>
          </a:p>
          <a:p>
            <a:pPr marL="582933" lvl="1" indent="-291467" algn="l">
              <a:lnSpc>
                <a:spcPct val="150000"/>
              </a:lnSpc>
              <a:buFont typeface="Arial"/>
              <a:buChar char="•"/>
            </a:pPr>
            <a:r>
              <a:rPr lang="en-US" sz="2100" dirty="0">
                <a:solidFill>
                  <a:srgbClr val="000000"/>
                </a:solidFill>
                <a:latin typeface="Raleway"/>
                <a:sym typeface="Raleway"/>
              </a:rPr>
              <a:t>The </a:t>
            </a:r>
            <a:r>
              <a:rPr lang="en-US" sz="2100" b="1" dirty="0">
                <a:solidFill>
                  <a:srgbClr val="000000"/>
                </a:solidFill>
                <a:latin typeface="Raleway"/>
                <a:sym typeface="Raleway"/>
              </a:rPr>
              <a:t>inclusion of supplementary features was crucial for enhancing the model’s ability to generalize to unseen data.</a:t>
            </a:r>
          </a:p>
        </p:txBody>
      </p:sp>
      <p:sp>
        <p:nvSpPr>
          <p:cNvPr id="9" name="Freeform 9"/>
          <p:cNvSpPr/>
          <p:nvPr/>
        </p:nvSpPr>
        <p:spPr>
          <a:xfrm>
            <a:off x="14779066" y="6842045"/>
            <a:ext cx="3916848" cy="3444955"/>
          </a:xfrm>
          <a:custGeom>
            <a:avLst/>
            <a:gdLst/>
            <a:ahLst/>
            <a:cxnLst/>
            <a:rect l="l" t="t" r="r" b="b"/>
            <a:pathLst>
              <a:path w="4688198" h="3861370">
                <a:moveTo>
                  <a:pt x="0" y="0"/>
                </a:moveTo>
                <a:lnTo>
                  <a:pt x="4688197" y="0"/>
                </a:lnTo>
                <a:lnTo>
                  <a:pt x="4688197" y="3861370"/>
                </a:lnTo>
                <a:lnTo>
                  <a:pt x="0" y="38613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10" name="TextBox 10"/>
          <p:cNvSpPr txBox="1"/>
          <p:nvPr/>
        </p:nvSpPr>
        <p:spPr>
          <a:xfrm>
            <a:off x="2186313" y="1340379"/>
            <a:ext cx="13898748" cy="1111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00"/>
              </a:lnSpc>
            </a:pPr>
            <a:r>
              <a:rPr lang="en-US" sz="6500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CONCLUSION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49CBA4-39D6-2C90-CFBD-D720EDBDAFA4}"/>
              </a:ext>
            </a:extLst>
          </p:cNvPr>
          <p:cNvSpPr txBox="1"/>
          <p:nvPr/>
        </p:nvSpPr>
        <p:spPr>
          <a:xfrm>
            <a:off x="1301764" y="7189457"/>
            <a:ext cx="14051592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L" sz="2400" b="1" dirty="0">
                <a:solidFill>
                  <a:srgbClr val="000000"/>
                </a:solidFill>
                <a:latin typeface="Raleway"/>
              </a:rPr>
              <a:t>Our performance measures will be </a:t>
            </a:r>
            <a:r>
              <a:rPr lang="en-IL" sz="2400" b="1" u="sng" dirty="0">
                <a:solidFill>
                  <a:srgbClr val="000000"/>
                </a:solidFill>
                <a:latin typeface="Raleway"/>
              </a:rPr>
              <a:t>Weighted F1-Score for overall performance evaluation </a:t>
            </a:r>
            <a:r>
              <a:rPr lang="en-IL" sz="2400" b="1" dirty="0">
                <a:solidFill>
                  <a:srgbClr val="000000"/>
                </a:solidFill>
                <a:latin typeface="Raleway"/>
              </a:rPr>
              <a:t>which is the best avaluation for imbalnced data as we faced here </a:t>
            </a:r>
            <a:r>
              <a:rPr lang="en-IL" sz="2400" dirty="0">
                <a:solidFill>
                  <a:srgbClr val="000000"/>
                </a:solidFill>
                <a:latin typeface="Raleway"/>
              </a:rPr>
              <a:t>.</a:t>
            </a:r>
          </a:p>
          <a:p>
            <a:r>
              <a:rPr lang="en-IL" sz="2400" b="1" dirty="0">
                <a:solidFill>
                  <a:srgbClr val="000000"/>
                </a:solidFill>
                <a:latin typeface="Raleway"/>
              </a:rPr>
              <a:t>Monitor Recall specifically for low ratings (1-2 stars) to ensure you don't miss out on unhappy users. </a:t>
            </a:r>
            <a:r>
              <a:rPr lang="en-IL" sz="2400" dirty="0">
                <a:solidFill>
                  <a:srgbClr val="000000"/>
                </a:solidFill>
                <a:latin typeface="Raleway"/>
              </a:rPr>
              <a:t>This combination ensures that both detecting and acting on low ratings are prioritized while maintaining balanced performance.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F687EB5B-A23E-369A-15AE-8EE87275753B}"/>
              </a:ext>
            </a:extLst>
          </p:cNvPr>
          <p:cNvSpPr/>
          <p:nvPr/>
        </p:nvSpPr>
        <p:spPr>
          <a:xfrm>
            <a:off x="1219200" y="7059605"/>
            <a:ext cx="14051592" cy="2068843"/>
          </a:xfrm>
          <a:custGeom>
            <a:avLst/>
            <a:gdLst>
              <a:gd name="connsiteX0" fmla="*/ 0 w 14051592"/>
              <a:gd name="connsiteY0" fmla="*/ 344814 h 2068843"/>
              <a:gd name="connsiteX1" fmla="*/ 344814 w 14051592"/>
              <a:gd name="connsiteY1" fmla="*/ 0 h 2068843"/>
              <a:gd name="connsiteX2" fmla="*/ 1193008 w 14051592"/>
              <a:gd name="connsiteY2" fmla="*/ 0 h 2068843"/>
              <a:gd name="connsiteX3" fmla="*/ 1640344 w 14051592"/>
              <a:gd name="connsiteY3" fmla="*/ 0 h 2068843"/>
              <a:gd name="connsiteX4" fmla="*/ 1954059 w 14051592"/>
              <a:gd name="connsiteY4" fmla="*/ 0 h 2068843"/>
              <a:gd name="connsiteX5" fmla="*/ 2668634 w 14051592"/>
              <a:gd name="connsiteY5" fmla="*/ 0 h 2068843"/>
              <a:gd name="connsiteX6" fmla="*/ 3115969 w 14051592"/>
              <a:gd name="connsiteY6" fmla="*/ 0 h 2068843"/>
              <a:gd name="connsiteX7" fmla="*/ 3964163 w 14051592"/>
              <a:gd name="connsiteY7" fmla="*/ 0 h 2068843"/>
              <a:gd name="connsiteX8" fmla="*/ 4277879 w 14051592"/>
              <a:gd name="connsiteY8" fmla="*/ 0 h 2068843"/>
              <a:gd name="connsiteX9" fmla="*/ 5126073 w 14051592"/>
              <a:gd name="connsiteY9" fmla="*/ 0 h 2068843"/>
              <a:gd name="connsiteX10" fmla="*/ 5306169 w 14051592"/>
              <a:gd name="connsiteY10" fmla="*/ 0 h 2068843"/>
              <a:gd name="connsiteX11" fmla="*/ 5887124 w 14051592"/>
              <a:gd name="connsiteY11" fmla="*/ 0 h 2068843"/>
              <a:gd name="connsiteX12" fmla="*/ 6468079 w 14051592"/>
              <a:gd name="connsiteY12" fmla="*/ 0 h 2068843"/>
              <a:gd name="connsiteX13" fmla="*/ 6915415 w 14051592"/>
              <a:gd name="connsiteY13" fmla="*/ 0 h 2068843"/>
              <a:gd name="connsiteX14" fmla="*/ 7763609 w 14051592"/>
              <a:gd name="connsiteY14" fmla="*/ 0 h 2068843"/>
              <a:gd name="connsiteX15" fmla="*/ 8611803 w 14051592"/>
              <a:gd name="connsiteY15" fmla="*/ 0 h 2068843"/>
              <a:gd name="connsiteX16" fmla="*/ 8925519 w 14051592"/>
              <a:gd name="connsiteY16" fmla="*/ 0 h 2068843"/>
              <a:gd name="connsiteX17" fmla="*/ 9506474 w 14051592"/>
              <a:gd name="connsiteY17" fmla="*/ 0 h 2068843"/>
              <a:gd name="connsiteX18" fmla="*/ 10354668 w 14051592"/>
              <a:gd name="connsiteY18" fmla="*/ 0 h 2068843"/>
              <a:gd name="connsiteX19" fmla="*/ 10935623 w 14051592"/>
              <a:gd name="connsiteY19" fmla="*/ 0 h 2068843"/>
              <a:gd name="connsiteX20" fmla="*/ 11115719 w 14051592"/>
              <a:gd name="connsiteY20" fmla="*/ 0 h 2068843"/>
              <a:gd name="connsiteX21" fmla="*/ 11429435 w 14051592"/>
              <a:gd name="connsiteY21" fmla="*/ 0 h 2068843"/>
              <a:gd name="connsiteX22" fmla="*/ 12277629 w 14051592"/>
              <a:gd name="connsiteY22" fmla="*/ 0 h 2068843"/>
              <a:gd name="connsiteX23" fmla="*/ 12858584 w 14051592"/>
              <a:gd name="connsiteY23" fmla="*/ 0 h 2068843"/>
              <a:gd name="connsiteX24" fmla="*/ 13172299 w 14051592"/>
              <a:gd name="connsiteY24" fmla="*/ 0 h 2068843"/>
              <a:gd name="connsiteX25" fmla="*/ 13706778 w 14051592"/>
              <a:gd name="connsiteY25" fmla="*/ 0 h 2068843"/>
              <a:gd name="connsiteX26" fmla="*/ 14051592 w 14051592"/>
              <a:gd name="connsiteY26" fmla="*/ 344814 h 2068843"/>
              <a:gd name="connsiteX27" fmla="*/ 14051592 w 14051592"/>
              <a:gd name="connsiteY27" fmla="*/ 804552 h 2068843"/>
              <a:gd name="connsiteX28" fmla="*/ 14051592 w 14051592"/>
              <a:gd name="connsiteY28" fmla="*/ 1236706 h 2068843"/>
              <a:gd name="connsiteX29" fmla="*/ 14051592 w 14051592"/>
              <a:gd name="connsiteY29" fmla="*/ 1724029 h 2068843"/>
              <a:gd name="connsiteX30" fmla="*/ 13706778 w 14051592"/>
              <a:gd name="connsiteY30" fmla="*/ 2068843 h 2068843"/>
              <a:gd name="connsiteX31" fmla="*/ 12858584 w 14051592"/>
              <a:gd name="connsiteY31" fmla="*/ 2068843 h 2068843"/>
              <a:gd name="connsiteX32" fmla="*/ 12144009 w 14051592"/>
              <a:gd name="connsiteY32" fmla="*/ 2068843 h 2068843"/>
              <a:gd name="connsiteX33" fmla="*/ 11830293 w 14051592"/>
              <a:gd name="connsiteY33" fmla="*/ 2068843 h 2068843"/>
              <a:gd name="connsiteX34" fmla="*/ 11650197 w 14051592"/>
              <a:gd name="connsiteY34" fmla="*/ 2068843 h 2068843"/>
              <a:gd name="connsiteX35" fmla="*/ 11336482 w 14051592"/>
              <a:gd name="connsiteY35" fmla="*/ 2068843 h 2068843"/>
              <a:gd name="connsiteX36" fmla="*/ 10621907 w 14051592"/>
              <a:gd name="connsiteY36" fmla="*/ 2068843 h 2068843"/>
              <a:gd name="connsiteX37" fmla="*/ 10308192 w 14051592"/>
              <a:gd name="connsiteY37" fmla="*/ 2068843 h 2068843"/>
              <a:gd name="connsiteX38" fmla="*/ 10128095 w 14051592"/>
              <a:gd name="connsiteY38" fmla="*/ 2068843 h 2068843"/>
              <a:gd name="connsiteX39" fmla="*/ 9814380 w 14051592"/>
              <a:gd name="connsiteY39" fmla="*/ 2068843 h 2068843"/>
              <a:gd name="connsiteX40" fmla="*/ 9367044 w 14051592"/>
              <a:gd name="connsiteY40" fmla="*/ 2068843 h 2068843"/>
              <a:gd name="connsiteX41" fmla="*/ 8786090 w 14051592"/>
              <a:gd name="connsiteY41" fmla="*/ 2068843 h 2068843"/>
              <a:gd name="connsiteX42" fmla="*/ 8472374 w 14051592"/>
              <a:gd name="connsiteY42" fmla="*/ 2068843 h 2068843"/>
              <a:gd name="connsiteX43" fmla="*/ 7624180 w 14051592"/>
              <a:gd name="connsiteY43" fmla="*/ 2068843 h 2068843"/>
              <a:gd name="connsiteX44" fmla="*/ 7043225 w 14051592"/>
              <a:gd name="connsiteY44" fmla="*/ 2068843 h 2068843"/>
              <a:gd name="connsiteX45" fmla="*/ 6195030 w 14051592"/>
              <a:gd name="connsiteY45" fmla="*/ 2068843 h 2068843"/>
              <a:gd name="connsiteX46" fmla="*/ 5480456 w 14051592"/>
              <a:gd name="connsiteY46" fmla="*/ 2068843 h 2068843"/>
              <a:gd name="connsiteX47" fmla="*/ 5033120 w 14051592"/>
              <a:gd name="connsiteY47" fmla="*/ 2068843 h 2068843"/>
              <a:gd name="connsiteX48" fmla="*/ 4318546 w 14051592"/>
              <a:gd name="connsiteY48" fmla="*/ 2068843 h 2068843"/>
              <a:gd name="connsiteX49" fmla="*/ 4004830 w 14051592"/>
              <a:gd name="connsiteY49" fmla="*/ 2068843 h 2068843"/>
              <a:gd name="connsiteX50" fmla="*/ 3423875 w 14051592"/>
              <a:gd name="connsiteY50" fmla="*/ 2068843 h 2068843"/>
              <a:gd name="connsiteX51" fmla="*/ 3243779 w 14051592"/>
              <a:gd name="connsiteY51" fmla="*/ 2068843 h 2068843"/>
              <a:gd name="connsiteX52" fmla="*/ 2395585 w 14051592"/>
              <a:gd name="connsiteY52" fmla="*/ 2068843 h 2068843"/>
              <a:gd name="connsiteX53" fmla="*/ 1814630 w 14051592"/>
              <a:gd name="connsiteY53" fmla="*/ 2068843 h 2068843"/>
              <a:gd name="connsiteX54" fmla="*/ 966436 w 14051592"/>
              <a:gd name="connsiteY54" fmla="*/ 2068843 h 2068843"/>
              <a:gd name="connsiteX55" fmla="*/ 344814 w 14051592"/>
              <a:gd name="connsiteY55" fmla="*/ 2068843 h 2068843"/>
              <a:gd name="connsiteX56" fmla="*/ 0 w 14051592"/>
              <a:gd name="connsiteY56" fmla="*/ 1724029 h 2068843"/>
              <a:gd name="connsiteX57" fmla="*/ 0 w 14051592"/>
              <a:gd name="connsiteY57" fmla="*/ 1264291 h 2068843"/>
              <a:gd name="connsiteX58" fmla="*/ 0 w 14051592"/>
              <a:gd name="connsiteY58" fmla="*/ 776968 h 2068843"/>
              <a:gd name="connsiteX59" fmla="*/ 0 w 14051592"/>
              <a:gd name="connsiteY59" fmla="*/ 344814 h 2068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14051592" h="2068843" extrusionOk="0">
                <a:moveTo>
                  <a:pt x="0" y="344814"/>
                </a:moveTo>
                <a:cubicBezTo>
                  <a:pt x="-44534" y="126908"/>
                  <a:pt x="122308" y="12036"/>
                  <a:pt x="344814" y="0"/>
                </a:cubicBezTo>
                <a:cubicBezTo>
                  <a:pt x="525373" y="-17046"/>
                  <a:pt x="909896" y="49441"/>
                  <a:pt x="1193008" y="0"/>
                </a:cubicBezTo>
                <a:cubicBezTo>
                  <a:pt x="1476120" y="-49441"/>
                  <a:pt x="1474162" y="41128"/>
                  <a:pt x="1640344" y="0"/>
                </a:cubicBezTo>
                <a:cubicBezTo>
                  <a:pt x="1806526" y="-41128"/>
                  <a:pt x="1851963" y="13477"/>
                  <a:pt x="1954059" y="0"/>
                </a:cubicBezTo>
                <a:cubicBezTo>
                  <a:pt x="2056155" y="-13477"/>
                  <a:pt x="2443133" y="62255"/>
                  <a:pt x="2668634" y="0"/>
                </a:cubicBezTo>
                <a:cubicBezTo>
                  <a:pt x="2894136" y="-62255"/>
                  <a:pt x="2975972" y="8358"/>
                  <a:pt x="3115969" y="0"/>
                </a:cubicBezTo>
                <a:cubicBezTo>
                  <a:pt x="3255967" y="-8358"/>
                  <a:pt x="3720592" y="71893"/>
                  <a:pt x="3964163" y="0"/>
                </a:cubicBezTo>
                <a:cubicBezTo>
                  <a:pt x="4207734" y="-71893"/>
                  <a:pt x="4129395" y="36208"/>
                  <a:pt x="4277879" y="0"/>
                </a:cubicBezTo>
                <a:cubicBezTo>
                  <a:pt x="4426363" y="-36208"/>
                  <a:pt x="4844677" y="70398"/>
                  <a:pt x="5126073" y="0"/>
                </a:cubicBezTo>
                <a:cubicBezTo>
                  <a:pt x="5407469" y="-70398"/>
                  <a:pt x="5256532" y="19188"/>
                  <a:pt x="5306169" y="0"/>
                </a:cubicBezTo>
                <a:cubicBezTo>
                  <a:pt x="5355806" y="-19188"/>
                  <a:pt x="5696383" y="11926"/>
                  <a:pt x="5887124" y="0"/>
                </a:cubicBezTo>
                <a:cubicBezTo>
                  <a:pt x="6077865" y="-11926"/>
                  <a:pt x="6212781" y="51199"/>
                  <a:pt x="6468079" y="0"/>
                </a:cubicBezTo>
                <a:cubicBezTo>
                  <a:pt x="6723378" y="-51199"/>
                  <a:pt x="6818682" y="360"/>
                  <a:pt x="6915415" y="0"/>
                </a:cubicBezTo>
                <a:cubicBezTo>
                  <a:pt x="7012148" y="-360"/>
                  <a:pt x="7559135" y="119"/>
                  <a:pt x="7763609" y="0"/>
                </a:cubicBezTo>
                <a:cubicBezTo>
                  <a:pt x="7968083" y="-119"/>
                  <a:pt x="8434376" y="26558"/>
                  <a:pt x="8611803" y="0"/>
                </a:cubicBezTo>
                <a:cubicBezTo>
                  <a:pt x="8789230" y="-26558"/>
                  <a:pt x="8769539" y="23901"/>
                  <a:pt x="8925519" y="0"/>
                </a:cubicBezTo>
                <a:cubicBezTo>
                  <a:pt x="9081499" y="-23901"/>
                  <a:pt x="9386769" y="30386"/>
                  <a:pt x="9506474" y="0"/>
                </a:cubicBezTo>
                <a:cubicBezTo>
                  <a:pt x="9626179" y="-30386"/>
                  <a:pt x="10060373" y="93751"/>
                  <a:pt x="10354668" y="0"/>
                </a:cubicBezTo>
                <a:cubicBezTo>
                  <a:pt x="10648963" y="-93751"/>
                  <a:pt x="10784978" y="54649"/>
                  <a:pt x="10935623" y="0"/>
                </a:cubicBezTo>
                <a:cubicBezTo>
                  <a:pt x="11086269" y="-54649"/>
                  <a:pt x="11053938" y="5704"/>
                  <a:pt x="11115719" y="0"/>
                </a:cubicBezTo>
                <a:cubicBezTo>
                  <a:pt x="11177500" y="-5704"/>
                  <a:pt x="11344002" y="7722"/>
                  <a:pt x="11429435" y="0"/>
                </a:cubicBezTo>
                <a:cubicBezTo>
                  <a:pt x="11514868" y="-7722"/>
                  <a:pt x="11866714" y="19319"/>
                  <a:pt x="12277629" y="0"/>
                </a:cubicBezTo>
                <a:cubicBezTo>
                  <a:pt x="12688544" y="-19319"/>
                  <a:pt x="12684566" y="55255"/>
                  <a:pt x="12858584" y="0"/>
                </a:cubicBezTo>
                <a:cubicBezTo>
                  <a:pt x="13032602" y="-55255"/>
                  <a:pt x="13050651" y="20947"/>
                  <a:pt x="13172299" y="0"/>
                </a:cubicBezTo>
                <a:cubicBezTo>
                  <a:pt x="13293947" y="-20947"/>
                  <a:pt x="13572976" y="2184"/>
                  <a:pt x="13706778" y="0"/>
                </a:cubicBezTo>
                <a:cubicBezTo>
                  <a:pt x="13843202" y="-3057"/>
                  <a:pt x="14071274" y="171323"/>
                  <a:pt x="14051592" y="344814"/>
                </a:cubicBezTo>
                <a:cubicBezTo>
                  <a:pt x="14098661" y="557027"/>
                  <a:pt x="14045883" y="667330"/>
                  <a:pt x="14051592" y="804552"/>
                </a:cubicBezTo>
                <a:cubicBezTo>
                  <a:pt x="14057301" y="941774"/>
                  <a:pt x="14046432" y="1106264"/>
                  <a:pt x="14051592" y="1236706"/>
                </a:cubicBezTo>
                <a:cubicBezTo>
                  <a:pt x="14056752" y="1367148"/>
                  <a:pt x="14042103" y="1523324"/>
                  <a:pt x="14051592" y="1724029"/>
                </a:cubicBezTo>
                <a:cubicBezTo>
                  <a:pt x="14089149" y="1906227"/>
                  <a:pt x="13916904" y="2085065"/>
                  <a:pt x="13706778" y="2068843"/>
                </a:cubicBezTo>
                <a:cubicBezTo>
                  <a:pt x="13506648" y="2110543"/>
                  <a:pt x="13082290" y="2067959"/>
                  <a:pt x="12858584" y="2068843"/>
                </a:cubicBezTo>
                <a:cubicBezTo>
                  <a:pt x="12634878" y="2069727"/>
                  <a:pt x="12330715" y="1986204"/>
                  <a:pt x="12144009" y="2068843"/>
                </a:cubicBezTo>
                <a:cubicBezTo>
                  <a:pt x="11957304" y="2151482"/>
                  <a:pt x="11954498" y="2056274"/>
                  <a:pt x="11830293" y="2068843"/>
                </a:cubicBezTo>
                <a:cubicBezTo>
                  <a:pt x="11706088" y="2081412"/>
                  <a:pt x="11713903" y="2049251"/>
                  <a:pt x="11650197" y="2068843"/>
                </a:cubicBezTo>
                <a:cubicBezTo>
                  <a:pt x="11586491" y="2088435"/>
                  <a:pt x="11474456" y="2033065"/>
                  <a:pt x="11336482" y="2068843"/>
                </a:cubicBezTo>
                <a:cubicBezTo>
                  <a:pt x="11198509" y="2104621"/>
                  <a:pt x="10825892" y="2018861"/>
                  <a:pt x="10621907" y="2068843"/>
                </a:cubicBezTo>
                <a:cubicBezTo>
                  <a:pt x="10417923" y="2118825"/>
                  <a:pt x="10430076" y="2052131"/>
                  <a:pt x="10308192" y="2068843"/>
                </a:cubicBezTo>
                <a:cubicBezTo>
                  <a:pt x="10186308" y="2085555"/>
                  <a:pt x="10190354" y="2062401"/>
                  <a:pt x="10128095" y="2068843"/>
                </a:cubicBezTo>
                <a:cubicBezTo>
                  <a:pt x="10065836" y="2075285"/>
                  <a:pt x="9900766" y="2052830"/>
                  <a:pt x="9814380" y="2068843"/>
                </a:cubicBezTo>
                <a:cubicBezTo>
                  <a:pt x="9727995" y="2084856"/>
                  <a:pt x="9497959" y="2056594"/>
                  <a:pt x="9367044" y="2068843"/>
                </a:cubicBezTo>
                <a:cubicBezTo>
                  <a:pt x="9236129" y="2081092"/>
                  <a:pt x="8926725" y="2046814"/>
                  <a:pt x="8786090" y="2068843"/>
                </a:cubicBezTo>
                <a:cubicBezTo>
                  <a:pt x="8645455" y="2090872"/>
                  <a:pt x="8540624" y="2051629"/>
                  <a:pt x="8472374" y="2068843"/>
                </a:cubicBezTo>
                <a:cubicBezTo>
                  <a:pt x="8404124" y="2086057"/>
                  <a:pt x="8011635" y="1982035"/>
                  <a:pt x="7624180" y="2068843"/>
                </a:cubicBezTo>
                <a:cubicBezTo>
                  <a:pt x="7236725" y="2155651"/>
                  <a:pt x="7231702" y="2038064"/>
                  <a:pt x="7043225" y="2068843"/>
                </a:cubicBezTo>
                <a:cubicBezTo>
                  <a:pt x="6854748" y="2099622"/>
                  <a:pt x="6599173" y="2054489"/>
                  <a:pt x="6195030" y="2068843"/>
                </a:cubicBezTo>
                <a:cubicBezTo>
                  <a:pt x="5790887" y="2083197"/>
                  <a:pt x="5659680" y="2037088"/>
                  <a:pt x="5480456" y="2068843"/>
                </a:cubicBezTo>
                <a:cubicBezTo>
                  <a:pt x="5301232" y="2100598"/>
                  <a:pt x="5242950" y="2065880"/>
                  <a:pt x="5033120" y="2068843"/>
                </a:cubicBezTo>
                <a:cubicBezTo>
                  <a:pt x="4823290" y="2071806"/>
                  <a:pt x="4580222" y="2010181"/>
                  <a:pt x="4318546" y="2068843"/>
                </a:cubicBezTo>
                <a:cubicBezTo>
                  <a:pt x="4056870" y="2127505"/>
                  <a:pt x="4125125" y="2033766"/>
                  <a:pt x="4004830" y="2068843"/>
                </a:cubicBezTo>
                <a:cubicBezTo>
                  <a:pt x="3884535" y="2103920"/>
                  <a:pt x="3683586" y="2063342"/>
                  <a:pt x="3423875" y="2068843"/>
                </a:cubicBezTo>
                <a:cubicBezTo>
                  <a:pt x="3164165" y="2074344"/>
                  <a:pt x="3311051" y="2056370"/>
                  <a:pt x="3243779" y="2068843"/>
                </a:cubicBezTo>
                <a:cubicBezTo>
                  <a:pt x="3176507" y="2081316"/>
                  <a:pt x="2591976" y="2001976"/>
                  <a:pt x="2395585" y="2068843"/>
                </a:cubicBezTo>
                <a:cubicBezTo>
                  <a:pt x="2199194" y="2135710"/>
                  <a:pt x="1977578" y="2042328"/>
                  <a:pt x="1814630" y="2068843"/>
                </a:cubicBezTo>
                <a:cubicBezTo>
                  <a:pt x="1651682" y="2095358"/>
                  <a:pt x="1190778" y="1986538"/>
                  <a:pt x="966436" y="2068843"/>
                </a:cubicBezTo>
                <a:cubicBezTo>
                  <a:pt x="742094" y="2151148"/>
                  <a:pt x="585893" y="2000518"/>
                  <a:pt x="344814" y="2068843"/>
                </a:cubicBezTo>
                <a:cubicBezTo>
                  <a:pt x="146333" y="2060222"/>
                  <a:pt x="23491" y="1933381"/>
                  <a:pt x="0" y="1724029"/>
                </a:cubicBezTo>
                <a:cubicBezTo>
                  <a:pt x="-47087" y="1577934"/>
                  <a:pt x="45332" y="1403369"/>
                  <a:pt x="0" y="1264291"/>
                </a:cubicBezTo>
                <a:cubicBezTo>
                  <a:pt x="-45332" y="1125213"/>
                  <a:pt x="3781" y="941766"/>
                  <a:pt x="0" y="776968"/>
                </a:cubicBezTo>
                <a:cubicBezTo>
                  <a:pt x="-3781" y="612170"/>
                  <a:pt x="5551" y="446331"/>
                  <a:pt x="0" y="344814"/>
                </a:cubicBezTo>
                <a:close/>
              </a:path>
            </a:pathLst>
          </a:custGeom>
          <a:noFill/>
          <a:ln w="53975">
            <a:solidFill>
              <a:srgbClr val="00B05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970878B-9232-713A-08D6-6E31B1271C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5576" y="5850898"/>
            <a:ext cx="4902200" cy="8509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529C6D3-B697-1448-F2D9-B2639AEFAE35}"/>
              </a:ext>
            </a:extLst>
          </p:cNvPr>
          <p:cNvSpPr txBox="1"/>
          <p:nvPr/>
        </p:nvSpPr>
        <p:spPr>
          <a:xfrm>
            <a:off x="6241002" y="6074653"/>
            <a:ext cx="8242943" cy="4456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3079"/>
              </a:lnSpc>
              <a:spcBef>
                <a:spcPct val="0"/>
              </a:spcBef>
            </a:pPr>
            <a:r>
              <a:rPr lang="en-US" sz="1800" b="1" dirty="0">
                <a:solidFill>
                  <a:srgbClr val="000000"/>
                </a:solidFill>
                <a:latin typeface="Raleway"/>
                <a:ea typeface="Raleway"/>
                <a:cs typeface="Raleway"/>
                <a:sym typeface="Wingdings" pitchFamily="2" charset="2"/>
              </a:rPr>
              <a:t> </a:t>
            </a:r>
            <a:r>
              <a:rPr lang="en-US" sz="1800" b="1" dirty="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Was the best in the </a:t>
            </a:r>
            <a:r>
              <a:rPr lang="en-US" sz="1800" b="1" u="sng" dirty="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pre trained distilbert + un-textual features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95B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209807" y="-309859"/>
            <a:ext cx="7868385" cy="10906460"/>
          </a:xfrm>
          <a:custGeom>
            <a:avLst/>
            <a:gdLst/>
            <a:ahLst/>
            <a:cxnLst/>
            <a:rect l="l" t="t" r="r" b="b"/>
            <a:pathLst>
              <a:path w="7868385" h="10906460">
                <a:moveTo>
                  <a:pt x="0" y="0"/>
                </a:moveTo>
                <a:lnTo>
                  <a:pt x="7868386" y="0"/>
                </a:lnTo>
                <a:lnTo>
                  <a:pt x="7868386" y="10906460"/>
                </a:lnTo>
                <a:lnTo>
                  <a:pt x="0" y="109064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45125" r="-101160"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3" name="Freeform 3"/>
          <p:cNvSpPr/>
          <p:nvPr/>
        </p:nvSpPr>
        <p:spPr>
          <a:xfrm>
            <a:off x="-2546589" y="-286047"/>
            <a:ext cx="7868385" cy="10906460"/>
          </a:xfrm>
          <a:custGeom>
            <a:avLst/>
            <a:gdLst/>
            <a:ahLst/>
            <a:cxnLst/>
            <a:rect l="l" t="t" r="r" b="b"/>
            <a:pathLst>
              <a:path w="7868385" h="10906460">
                <a:moveTo>
                  <a:pt x="0" y="0"/>
                </a:moveTo>
                <a:lnTo>
                  <a:pt x="7868385" y="0"/>
                </a:lnTo>
                <a:lnTo>
                  <a:pt x="7868385" y="10906460"/>
                </a:lnTo>
                <a:lnTo>
                  <a:pt x="0" y="109064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45125" r="-101160"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4" name="Freeform 4"/>
          <p:cNvSpPr/>
          <p:nvPr/>
        </p:nvSpPr>
        <p:spPr>
          <a:xfrm>
            <a:off x="13068668" y="-309601"/>
            <a:ext cx="7868385" cy="10906460"/>
          </a:xfrm>
          <a:custGeom>
            <a:avLst/>
            <a:gdLst/>
            <a:ahLst/>
            <a:cxnLst/>
            <a:rect l="l" t="t" r="r" b="b"/>
            <a:pathLst>
              <a:path w="7868385" h="10906460">
                <a:moveTo>
                  <a:pt x="0" y="0"/>
                </a:moveTo>
                <a:lnTo>
                  <a:pt x="7868385" y="0"/>
                </a:lnTo>
                <a:lnTo>
                  <a:pt x="7868385" y="10906460"/>
                </a:lnTo>
                <a:lnTo>
                  <a:pt x="0" y="109064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45125" r="-101160"/>
            </a:stretch>
          </a:blipFill>
        </p:spPr>
        <p:txBody>
          <a:bodyPr/>
          <a:lstStyle/>
          <a:p>
            <a:endParaRPr lang="en-IL"/>
          </a:p>
        </p:txBody>
      </p:sp>
      <p:grpSp>
        <p:nvGrpSpPr>
          <p:cNvPr id="5" name="Group 5"/>
          <p:cNvGrpSpPr/>
          <p:nvPr/>
        </p:nvGrpSpPr>
        <p:grpSpPr>
          <a:xfrm>
            <a:off x="1028700" y="1028571"/>
            <a:ext cx="16230600" cy="8229600"/>
            <a:chOff x="0" y="0"/>
            <a:chExt cx="5274950" cy="267462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274950" cy="2674622"/>
            </a:xfrm>
            <a:custGeom>
              <a:avLst/>
              <a:gdLst/>
              <a:ahLst/>
              <a:cxnLst/>
              <a:rect l="l" t="t" r="r" b="b"/>
              <a:pathLst>
                <a:path w="5274950" h="2674622">
                  <a:moveTo>
                    <a:pt x="23850" y="0"/>
                  </a:moveTo>
                  <a:lnTo>
                    <a:pt x="5251100" y="0"/>
                  </a:lnTo>
                  <a:cubicBezTo>
                    <a:pt x="5264272" y="0"/>
                    <a:pt x="5274950" y="10678"/>
                    <a:pt x="5274950" y="23850"/>
                  </a:cubicBezTo>
                  <a:lnTo>
                    <a:pt x="5274950" y="2650773"/>
                  </a:lnTo>
                  <a:cubicBezTo>
                    <a:pt x="5274950" y="2657098"/>
                    <a:pt x="5272437" y="2663164"/>
                    <a:pt x="5267964" y="2667637"/>
                  </a:cubicBezTo>
                  <a:cubicBezTo>
                    <a:pt x="5263492" y="2672110"/>
                    <a:pt x="5257425" y="2674622"/>
                    <a:pt x="5251100" y="2674622"/>
                  </a:cubicBezTo>
                  <a:lnTo>
                    <a:pt x="23850" y="2674622"/>
                  </a:lnTo>
                  <a:cubicBezTo>
                    <a:pt x="17524" y="2674622"/>
                    <a:pt x="11458" y="2672110"/>
                    <a:pt x="6985" y="2667637"/>
                  </a:cubicBezTo>
                  <a:cubicBezTo>
                    <a:pt x="2513" y="2663164"/>
                    <a:pt x="0" y="2657098"/>
                    <a:pt x="0" y="2650773"/>
                  </a:cubicBezTo>
                  <a:lnTo>
                    <a:pt x="0" y="23850"/>
                  </a:lnTo>
                  <a:cubicBezTo>
                    <a:pt x="0" y="17524"/>
                    <a:pt x="2513" y="11458"/>
                    <a:pt x="6985" y="6985"/>
                  </a:cubicBezTo>
                  <a:cubicBezTo>
                    <a:pt x="11458" y="2513"/>
                    <a:pt x="17524" y="0"/>
                    <a:pt x="23850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IL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5274950" cy="27222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387634" y="3160914"/>
            <a:ext cx="15512762" cy="49108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69291" lvl="1" indent="-334646" algn="just">
              <a:lnSpc>
                <a:spcPts val="4340"/>
              </a:lnSpc>
              <a:buFont typeface="Arial"/>
              <a:buChar char="•"/>
            </a:pPr>
            <a:r>
              <a:rPr lang="en-US" sz="2800" dirty="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The dynamic nature of the dataset, </a:t>
            </a:r>
            <a:r>
              <a:rPr lang="en-US" sz="2800" b="1" dirty="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updated daily</a:t>
            </a:r>
            <a:r>
              <a:rPr lang="en-US" sz="2800" dirty="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, necessitates </a:t>
            </a:r>
            <a:r>
              <a:rPr lang="en-US" sz="2800" b="1" dirty="0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frequent retraining of the model to accommodate significant ranking shifts resulting from new version releases</a:t>
            </a:r>
            <a:r>
              <a:rPr lang="en-US" sz="2800" dirty="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.</a:t>
            </a:r>
          </a:p>
          <a:p>
            <a:pPr algn="l">
              <a:lnSpc>
                <a:spcPts val="4340"/>
              </a:lnSpc>
            </a:pPr>
            <a:endParaRPr lang="en-US" sz="2800" dirty="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669291" lvl="1" indent="-334646" algn="just">
              <a:lnSpc>
                <a:spcPts val="4340"/>
              </a:lnSpc>
              <a:buFont typeface="Arial"/>
              <a:buChar char="•"/>
            </a:pPr>
            <a:r>
              <a:rPr lang="en-US" sz="2800" b="1" dirty="0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Limiting our analysis to English</a:t>
            </a:r>
            <a:r>
              <a:rPr lang="en-US" sz="2800" dirty="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may have introduced a </a:t>
            </a:r>
            <a:r>
              <a:rPr lang="en-US" sz="2800" b="1" dirty="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language bias</a:t>
            </a:r>
            <a:r>
              <a:rPr lang="en-US" sz="2800" dirty="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, as we missed valuable insights from different linguistic contexts and cultural nuances.</a:t>
            </a:r>
          </a:p>
          <a:p>
            <a:pPr algn="just">
              <a:lnSpc>
                <a:spcPts val="4340"/>
              </a:lnSpc>
            </a:pPr>
            <a:endParaRPr lang="en-US" sz="2800" dirty="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669291" lvl="1" indent="-334646" algn="just">
              <a:lnSpc>
                <a:spcPts val="4340"/>
              </a:lnSpc>
              <a:buFont typeface="Arial"/>
              <a:buChar char="•"/>
            </a:pPr>
            <a:r>
              <a:rPr lang="en-US" sz="2800" dirty="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To ensure timely project completion within the given resource constraints, </a:t>
            </a:r>
            <a:r>
              <a:rPr lang="en-US" sz="2800" b="1" dirty="0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we had to reduce the dataset size by approximately 50% (and even up to 90%)</a:t>
            </a:r>
          </a:p>
          <a:p>
            <a:pPr marL="334645" lvl="1" algn="just">
              <a:lnSpc>
                <a:spcPts val="4340"/>
              </a:lnSpc>
            </a:pPr>
            <a:endParaRPr lang="en-US" sz="2800" b="1" dirty="0">
              <a:solidFill>
                <a:srgbClr val="000000"/>
              </a:solidFill>
              <a:latin typeface="Raleway Bold"/>
              <a:ea typeface="Raleway Bold"/>
              <a:cs typeface="Raleway Bold"/>
              <a:sym typeface="Raleway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2729826" y="1696800"/>
            <a:ext cx="13666036" cy="1111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00"/>
              </a:lnSpc>
            </a:pPr>
            <a:r>
              <a:rPr lang="en-US" sz="650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RESEARCH LIMITATIONS</a:t>
            </a:r>
          </a:p>
        </p:txBody>
      </p:sp>
      <p:sp>
        <p:nvSpPr>
          <p:cNvPr id="10" name="Freeform 10"/>
          <p:cNvSpPr/>
          <p:nvPr/>
        </p:nvSpPr>
        <p:spPr>
          <a:xfrm>
            <a:off x="16048677" y="7691121"/>
            <a:ext cx="2421247" cy="2595879"/>
          </a:xfrm>
          <a:custGeom>
            <a:avLst/>
            <a:gdLst/>
            <a:ahLst/>
            <a:cxnLst/>
            <a:rect l="l" t="t" r="r" b="b"/>
            <a:pathLst>
              <a:path w="2421247" h="2595879">
                <a:moveTo>
                  <a:pt x="0" y="0"/>
                </a:moveTo>
                <a:lnTo>
                  <a:pt x="2421246" y="0"/>
                </a:lnTo>
                <a:lnTo>
                  <a:pt x="2421246" y="2595879"/>
                </a:lnTo>
                <a:lnTo>
                  <a:pt x="0" y="259587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95B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209807" y="-309859"/>
            <a:ext cx="7868385" cy="10906460"/>
          </a:xfrm>
          <a:custGeom>
            <a:avLst/>
            <a:gdLst/>
            <a:ahLst/>
            <a:cxnLst/>
            <a:rect l="l" t="t" r="r" b="b"/>
            <a:pathLst>
              <a:path w="7868385" h="10906460">
                <a:moveTo>
                  <a:pt x="0" y="0"/>
                </a:moveTo>
                <a:lnTo>
                  <a:pt x="7868386" y="0"/>
                </a:lnTo>
                <a:lnTo>
                  <a:pt x="7868386" y="10906460"/>
                </a:lnTo>
                <a:lnTo>
                  <a:pt x="0" y="109064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45125" r="-101160"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3" name="Freeform 3"/>
          <p:cNvSpPr/>
          <p:nvPr/>
        </p:nvSpPr>
        <p:spPr>
          <a:xfrm>
            <a:off x="-2649053" y="-309601"/>
            <a:ext cx="7868385" cy="10906460"/>
          </a:xfrm>
          <a:custGeom>
            <a:avLst/>
            <a:gdLst/>
            <a:ahLst/>
            <a:cxnLst/>
            <a:rect l="l" t="t" r="r" b="b"/>
            <a:pathLst>
              <a:path w="7868385" h="10906460">
                <a:moveTo>
                  <a:pt x="0" y="0"/>
                </a:moveTo>
                <a:lnTo>
                  <a:pt x="7868385" y="0"/>
                </a:lnTo>
                <a:lnTo>
                  <a:pt x="7868385" y="10906460"/>
                </a:lnTo>
                <a:lnTo>
                  <a:pt x="0" y="109064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45125" r="-101160"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4" name="Freeform 4"/>
          <p:cNvSpPr/>
          <p:nvPr/>
        </p:nvSpPr>
        <p:spPr>
          <a:xfrm>
            <a:off x="13068668" y="-309601"/>
            <a:ext cx="7868385" cy="10906460"/>
          </a:xfrm>
          <a:custGeom>
            <a:avLst/>
            <a:gdLst/>
            <a:ahLst/>
            <a:cxnLst/>
            <a:rect l="l" t="t" r="r" b="b"/>
            <a:pathLst>
              <a:path w="7868385" h="10906460">
                <a:moveTo>
                  <a:pt x="0" y="0"/>
                </a:moveTo>
                <a:lnTo>
                  <a:pt x="7868385" y="0"/>
                </a:lnTo>
                <a:lnTo>
                  <a:pt x="7868385" y="10906460"/>
                </a:lnTo>
                <a:lnTo>
                  <a:pt x="0" y="109064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45125" r="-101160"/>
            </a:stretch>
          </a:blipFill>
        </p:spPr>
        <p:txBody>
          <a:bodyPr/>
          <a:lstStyle/>
          <a:p>
            <a:endParaRPr lang="en-IL"/>
          </a:p>
        </p:txBody>
      </p:sp>
      <p:grpSp>
        <p:nvGrpSpPr>
          <p:cNvPr id="5" name="Group 5"/>
          <p:cNvGrpSpPr/>
          <p:nvPr/>
        </p:nvGrpSpPr>
        <p:grpSpPr>
          <a:xfrm>
            <a:off x="1028700" y="1028700"/>
            <a:ext cx="16230600" cy="8229600"/>
            <a:chOff x="0" y="0"/>
            <a:chExt cx="5274950" cy="267462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274950" cy="2674622"/>
            </a:xfrm>
            <a:custGeom>
              <a:avLst/>
              <a:gdLst/>
              <a:ahLst/>
              <a:cxnLst/>
              <a:rect l="l" t="t" r="r" b="b"/>
              <a:pathLst>
                <a:path w="5274950" h="2674622">
                  <a:moveTo>
                    <a:pt x="23850" y="0"/>
                  </a:moveTo>
                  <a:lnTo>
                    <a:pt x="5251100" y="0"/>
                  </a:lnTo>
                  <a:cubicBezTo>
                    <a:pt x="5264272" y="0"/>
                    <a:pt x="5274950" y="10678"/>
                    <a:pt x="5274950" y="23850"/>
                  </a:cubicBezTo>
                  <a:lnTo>
                    <a:pt x="5274950" y="2650773"/>
                  </a:lnTo>
                  <a:cubicBezTo>
                    <a:pt x="5274950" y="2657098"/>
                    <a:pt x="5272437" y="2663164"/>
                    <a:pt x="5267964" y="2667637"/>
                  </a:cubicBezTo>
                  <a:cubicBezTo>
                    <a:pt x="5263492" y="2672110"/>
                    <a:pt x="5257425" y="2674622"/>
                    <a:pt x="5251100" y="2674622"/>
                  </a:cubicBezTo>
                  <a:lnTo>
                    <a:pt x="23850" y="2674622"/>
                  </a:lnTo>
                  <a:cubicBezTo>
                    <a:pt x="17524" y="2674622"/>
                    <a:pt x="11458" y="2672110"/>
                    <a:pt x="6985" y="2667637"/>
                  </a:cubicBezTo>
                  <a:cubicBezTo>
                    <a:pt x="2513" y="2663164"/>
                    <a:pt x="0" y="2657098"/>
                    <a:pt x="0" y="2650773"/>
                  </a:cubicBezTo>
                  <a:lnTo>
                    <a:pt x="0" y="23850"/>
                  </a:lnTo>
                  <a:cubicBezTo>
                    <a:pt x="0" y="17524"/>
                    <a:pt x="2513" y="11458"/>
                    <a:pt x="6985" y="6985"/>
                  </a:cubicBezTo>
                  <a:cubicBezTo>
                    <a:pt x="11458" y="2513"/>
                    <a:pt x="17524" y="0"/>
                    <a:pt x="23850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IL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5274950" cy="27222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3297324" y="1739552"/>
            <a:ext cx="2483843" cy="4114800"/>
          </a:xfrm>
          <a:custGeom>
            <a:avLst/>
            <a:gdLst/>
            <a:ahLst/>
            <a:cxnLst/>
            <a:rect l="l" t="t" r="r" b="b"/>
            <a:pathLst>
              <a:path w="2483843" h="4114800">
                <a:moveTo>
                  <a:pt x="0" y="0"/>
                </a:moveTo>
                <a:lnTo>
                  <a:pt x="2483843" y="0"/>
                </a:lnTo>
                <a:lnTo>
                  <a:pt x="248384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9" name="Freeform 9"/>
          <p:cNvSpPr/>
          <p:nvPr/>
        </p:nvSpPr>
        <p:spPr>
          <a:xfrm rot="-494995">
            <a:off x="228147" y="6532486"/>
            <a:ext cx="3106103" cy="3403948"/>
          </a:xfrm>
          <a:custGeom>
            <a:avLst/>
            <a:gdLst/>
            <a:ahLst/>
            <a:cxnLst/>
            <a:rect l="l" t="t" r="r" b="b"/>
            <a:pathLst>
              <a:path w="3106103" h="3403948">
                <a:moveTo>
                  <a:pt x="0" y="0"/>
                </a:moveTo>
                <a:lnTo>
                  <a:pt x="3106102" y="0"/>
                </a:lnTo>
                <a:lnTo>
                  <a:pt x="3106102" y="3403948"/>
                </a:lnTo>
                <a:lnTo>
                  <a:pt x="0" y="340394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10" name="TextBox 10"/>
          <p:cNvSpPr txBox="1"/>
          <p:nvPr/>
        </p:nvSpPr>
        <p:spPr>
          <a:xfrm>
            <a:off x="2555894" y="1673095"/>
            <a:ext cx="11983352" cy="34702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999"/>
              </a:lnSpc>
            </a:pPr>
            <a:r>
              <a:rPr lang="en-US" sz="9999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 ANY</a:t>
            </a:r>
          </a:p>
          <a:p>
            <a:pPr algn="l">
              <a:lnSpc>
                <a:spcPts val="13999"/>
              </a:lnSpc>
            </a:pPr>
            <a:r>
              <a:rPr lang="en-US" sz="9999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 QUESTIONS?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337812" y="7297835"/>
            <a:ext cx="9353903" cy="1758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Thank you </a:t>
            </a:r>
          </a:p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for listening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95B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649053" y="-309601"/>
            <a:ext cx="7868385" cy="10906460"/>
          </a:xfrm>
          <a:custGeom>
            <a:avLst/>
            <a:gdLst/>
            <a:ahLst/>
            <a:cxnLst/>
            <a:rect l="l" t="t" r="r" b="b"/>
            <a:pathLst>
              <a:path w="7868385" h="10906460">
                <a:moveTo>
                  <a:pt x="0" y="0"/>
                </a:moveTo>
                <a:lnTo>
                  <a:pt x="7868385" y="0"/>
                </a:lnTo>
                <a:lnTo>
                  <a:pt x="7868385" y="10906460"/>
                </a:lnTo>
                <a:lnTo>
                  <a:pt x="0" y="109064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45125" r="-101160"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3" name="Freeform 3"/>
          <p:cNvSpPr/>
          <p:nvPr/>
        </p:nvSpPr>
        <p:spPr>
          <a:xfrm>
            <a:off x="13068668" y="-309601"/>
            <a:ext cx="7868385" cy="10906460"/>
          </a:xfrm>
          <a:custGeom>
            <a:avLst/>
            <a:gdLst/>
            <a:ahLst/>
            <a:cxnLst/>
            <a:rect l="l" t="t" r="r" b="b"/>
            <a:pathLst>
              <a:path w="7868385" h="10906460">
                <a:moveTo>
                  <a:pt x="0" y="0"/>
                </a:moveTo>
                <a:lnTo>
                  <a:pt x="7868385" y="0"/>
                </a:lnTo>
                <a:lnTo>
                  <a:pt x="7868385" y="10906460"/>
                </a:lnTo>
                <a:lnTo>
                  <a:pt x="0" y="109064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45125" r="-101160"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4" name="Freeform 4"/>
          <p:cNvSpPr/>
          <p:nvPr/>
        </p:nvSpPr>
        <p:spPr>
          <a:xfrm>
            <a:off x="5209807" y="-309859"/>
            <a:ext cx="7868385" cy="10906460"/>
          </a:xfrm>
          <a:custGeom>
            <a:avLst/>
            <a:gdLst/>
            <a:ahLst/>
            <a:cxnLst/>
            <a:rect l="l" t="t" r="r" b="b"/>
            <a:pathLst>
              <a:path w="7868385" h="10906460">
                <a:moveTo>
                  <a:pt x="0" y="0"/>
                </a:moveTo>
                <a:lnTo>
                  <a:pt x="7868386" y="0"/>
                </a:lnTo>
                <a:lnTo>
                  <a:pt x="7868386" y="10906460"/>
                </a:lnTo>
                <a:lnTo>
                  <a:pt x="0" y="109064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45125" r="-101160"/>
            </a:stretch>
          </a:blipFill>
        </p:spPr>
        <p:txBody>
          <a:bodyPr/>
          <a:lstStyle/>
          <a:p>
            <a:endParaRPr lang="en-IL"/>
          </a:p>
        </p:txBody>
      </p:sp>
      <p:grpSp>
        <p:nvGrpSpPr>
          <p:cNvPr id="5" name="Group 5"/>
          <p:cNvGrpSpPr/>
          <p:nvPr/>
        </p:nvGrpSpPr>
        <p:grpSpPr>
          <a:xfrm>
            <a:off x="1028700" y="1028700"/>
            <a:ext cx="16230600" cy="8229600"/>
            <a:chOff x="0" y="0"/>
            <a:chExt cx="5274950" cy="267462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274950" cy="2674622"/>
            </a:xfrm>
            <a:custGeom>
              <a:avLst/>
              <a:gdLst/>
              <a:ahLst/>
              <a:cxnLst/>
              <a:rect l="l" t="t" r="r" b="b"/>
              <a:pathLst>
                <a:path w="5274950" h="2674622">
                  <a:moveTo>
                    <a:pt x="23850" y="0"/>
                  </a:moveTo>
                  <a:lnTo>
                    <a:pt x="5251100" y="0"/>
                  </a:lnTo>
                  <a:cubicBezTo>
                    <a:pt x="5264272" y="0"/>
                    <a:pt x="5274950" y="10678"/>
                    <a:pt x="5274950" y="23850"/>
                  </a:cubicBezTo>
                  <a:lnTo>
                    <a:pt x="5274950" y="2650773"/>
                  </a:lnTo>
                  <a:cubicBezTo>
                    <a:pt x="5274950" y="2657098"/>
                    <a:pt x="5272437" y="2663164"/>
                    <a:pt x="5267964" y="2667637"/>
                  </a:cubicBezTo>
                  <a:cubicBezTo>
                    <a:pt x="5263492" y="2672110"/>
                    <a:pt x="5257425" y="2674622"/>
                    <a:pt x="5251100" y="2674622"/>
                  </a:cubicBezTo>
                  <a:lnTo>
                    <a:pt x="23850" y="2674622"/>
                  </a:lnTo>
                  <a:cubicBezTo>
                    <a:pt x="17524" y="2674622"/>
                    <a:pt x="11458" y="2672110"/>
                    <a:pt x="6985" y="2667637"/>
                  </a:cubicBezTo>
                  <a:cubicBezTo>
                    <a:pt x="2513" y="2663164"/>
                    <a:pt x="0" y="2657098"/>
                    <a:pt x="0" y="2650773"/>
                  </a:cubicBezTo>
                  <a:lnTo>
                    <a:pt x="0" y="23850"/>
                  </a:lnTo>
                  <a:cubicBezTo>
                    <a:pt x="0" y="17524"/>
                    <a:pt x="2513" y="11458"/>
                    <a:pt x="6985" y="6985"/>
                  </a:cubicBezTo>
                  <a:cubicBezTo>
                    <a:pt x="11458" y="2513"/>
                    <a:pt x="17524" y="0"/>
                    <a:pt x="23850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IL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5274950" cy="27222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793260" y="3113932"/>
            <a:ext cx="14462032" cy="1417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779"/>
              </a:lnSpc>
            </a:pPr>
            <a:r>
              <a:rPr lang="en-US" sz="2700" b="1" dirty="0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How can we predict the rating score (scale of 1-5) of user reviews for the ChatGPT app on Android devices to better understand and enhance customer satisfaction?</a:t>
            </a:r>
          </a:p>
          <a:p>
            <a:pPr algn="just">
              <a:lnSpc>
                <a:spcPts val="3779"/>
              </a:lnSpc>
            </a:pPr>
            <a:endParaRPr lang="en-US" sz="2700" b="1" dirty="0">
              <a:solidFill>
                <a:srgbClr val="000000"/>
              </a:solidFill>
              <a:latin typeface="Raleway Bold"/>
              <a:ea typeface="Raleway Bold"/>
              <a:cs typeface="Raleway Bold"/>
              <a:sym typeface="Raleway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793260" y="1427090"/>
            <a:ext cx="10487039" cy="2432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800"/>
              </a:lnSpc>
            </a:pPr>
            <a:r>
              <a:rPr lang="en-US" sz="700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RESEARCH QUESTION</a:t>
            </a:r>
          </a:p>
          <a:p>
            <a:pPr algn="ctr">
              <a:lnSpc>
                <a:spcPts val="9800"/>
              </a:lnSpc>
            </a:pPr>
            <a:endParaRPr lang="en-US" sz="7000">
              <a:solidFill>
                <a:srgbClr val="000000"/>
              </a:solidFill>
              <a:latin typeface="Fredoka"/>
              <a:ea typeface="Fredoka"/>
              <a:cs typeface="Fredoka"/>
              <a:sym typeface="Fredoka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2280469" y="5262719"/>
            <a:ext cx="11932721" cy="35089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54" lvl="1" indent="-269877" algn="l">
              <a:lnSpc>
                <a:spcPts val="3500"/>
              </a:lnSpc>
              <a:buAutoNum type="arabicPeriod"/>
            </a:pPr>
            <a:r>
              <a:rPr lang="en-US" sz="2500" b="1" dirty="0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Real-Time Monitoring: </a:t>
            </a:r>
            <a:r>
              <a:rPr lang="en-US" sz="2500" dirty="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Track sudden changes in user ratings to identify unusual trends.</a:t>
            </a:r>
          </a:p>
          <a:p>
            <a:pPr marL="539754" lvl="1" indent="-269877" algn="l">
              <a:lnSpc>
                <a:spcPts val="3500"/>
              </a:lnSpc>
              <a:buAutoNum type="arabicPeriod"/>
            </a:pPr>
            <a:r>
              <a:rPr lang="en-US" sz="2500" dirty="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2500" b="1" dirty="0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Bug Detection: </a:t>
            </a:r>
            <a:r>
              <a:rPr lang="en-US" sz="2500" dirty="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Detect UI issues, algorithm malfunctions, or performance problems through rating patterns.</a:t>
            </a:r>
          </a:p>
          <a:p>
            <a:pPr marL="539754" lvl="1" indent="-269877" algn="l">
              <a:lnSpc>
                <a:spcPts val="3500"/>
              </a:lnSpc>
              <a:buAutoNum type="arabicPeriod"/>
            </a:pPr>
            <a:r>
              <a:rPr lang="en-US" sz="2500" dirty="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2500" b="1" dirty="0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Rapid Response: </a:t>
            </a:r>
            <a:r>
              <a:rPr lang="en-US" sz="2500" dirty="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Enable quick action on technical or user experience issues identified from rating trends.</a:t>
            </a:r>
          </a:p>
          <a:p>
            <a:pPr marL="539754" lvl="1" indent="-269877" algn="l">
              <a:lnSpc>
                <a:spcPts val="3500"/>
              </a:lnSpc>
              <a:buAutoNum type="arabicPeriod"/>
            </a:pPr>
            <a:r>
              <a:rPr lang="en-US" sz="2500" b="1" dirty="0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 Continuous Improvement:</a:t>
            </a:r>
            <a:r>
              <a:rPr lang="en-US" sz="2500" dirty="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Drive app enhancements using insights from user ratings.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793260" y="4474102"/>
            <a:ext cx="9872521" cy="941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80"/>
              </a:lnSpc>
            </a:pPr>
            <a:r>
              <a:rPr lang="en-US" sz="2700" b="1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Business Use Cases:</a:t>
            </a:r>
          </a:p>
          <a:p>
            <a:pPr algn="l">
              <a:lnSpc>
                <a:spcPts val="3780"/>
              </a:lnSpc>
            </a:pPr>
            <a:endParaRPr lang="en-US" sz="2700" b="1">
              <a:solidFill>
                <a:srgbClr val="000000"/>
              </a:solidFill>
              <a:latin typeface="Raleway Bold"/>
              <a:ea typeface="Raleway Bold"/>
              <a:cs typeface="Raleway Bold"/>
              <a:sym typeface="Raleway Bold"/>
            </a:endParaRPr>
          </a:p>
        </p:txBody>
      </p:sp>
      <p:sp>
        <p:nvSpPr>
          <p:cNvPr id="12" name="Freeform 12"/>
          <p:cNvSpPr/>
          <p:nvPr/>
        </p:nvSpPr>
        <p:spPr>
          <a:xfrm>
            <a:off x="14924207" y="4703494"/>
            <a:ext cx="3363793" cy="5349969"/>
          </a:xfrm>
          <a:custGeom>
            <a:avLst/>
            <a:gdLst/>
            <a:ahLst/>
            <a:cxnLst/>
            <a:rect l="l" t="t" r="r" b="b"/>
            <a:pathLst>
              <a:path w="3363793" h="5349969">
                <a:moveTo>
                  <a:pt x="0" y="0"/>
                </a:moveTo>
                <a:lnTo>
                  <a:pt x="3363793" y="0"/>
                </a:lnTo>
                <a:lnTo>
                  <a:pt x="3363793" y="5349969"/>
                </a:lnTo>
                <a:lnTo>
                  <a:pt x="0" y="534996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95B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209807" y="-309859"/>
            <a:ext cx="7868385" cy="10906460"/>
          </a:xfrm>
          <a:custGeom>
            <a:avLst/>
            <a:gdLst/>
            <a:ahLst/>
            <a:cxnLst/>
            <a:rect l="l" t="t" r="r" b="b"/>
            <a:pathLst>
              <a:path w="7868385" h="10906460">
                <a:moveTo>
                  <a:pt x="0" y="0"/>
                </a:moveTo>
                <a:lnTo>
                  <a:pt x="7868386" y="0"/>
                </a:lnTo>
                <a:lnTo>
                  <a:pt x="7868386" y="10906460"/>
                </a:lnTo>
                <a:lnTo>
                  <a:pt x="0" y="109064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45125" r="-101160"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3" name="Freeform 3"/>
          <p:cNvSpPr/>
          <p:nvPr/>
        </p:nvSpPr>
        <p:spPr>
          <a:xfrm>
            <a:off x="-2649053" y="-309601"/>
            <a:ext cx="7868385" cy="10906460"/>
          </a:xfrm>
          <a:custGeom>
            <a:avLst/>
            <a:gdLst/>
            <a:ahLst/>
            <a:cxnLst/>
            <a:rect l="l" t="t" r="r" b="b"/>
            <a:pathLst>
              <a:path w="7868385" h="10906460">
                <a:moveTo>
                  <a:pt x="0" y="0"/>
                </a:moveTo>
                <a:lnTo>
                  <a:pt x="7868385" y="0"/>
                </a:lnTo>
                <a:lnTo>
                  <a:pt x="7868385" y="10906460"/>
                </a:lnTo>
                <a:lnTo>
                  <a:pt x="0" y="109064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45125" r="-101160"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4" name="Freeform 4"/>
          <p:cNvSpPr/>
          <p:nvPr/>
        </p:nvSpPr>
        <p:spPr>
          <a:xfrm>
            <a:off x="13068668" y="-309601"/>
            <a:ext cx="7868385" cy="10906460"/>
          </a:xfrm>
          <a:custGeom>
            <a:avLst/>
            <a:gdLst/>
            <a:ahLst/>
            <a:cxnLst/>
            <a:rect l="l" t="t" r="r" b="b"/>
            <a:pathLst>
              <a:path w="7868385" h="10906460">
                <a:moveTo>
                  <a:pt x="0" y="0"/>
                </a:moveTo>
                <a:lnTo>
                  <a:pt x="7868385" y="0"/>
                </a:lnTo>
                <a:lnTo>
                  <a:pt x="7868385" y="10906460"/>
                </a:lnTo>
                <a:lnTo>
                  <a:pt x="0" y="109064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45125" r="-101160"/>
            </a:stretch>
          </a:blipFill>
        </p:spPr>
        <p:txBody>
          <a:bodyPr/>
          <a:lstStyle/>
          <a:p>
            <a:endParaRPr lang="en-IL"/>
          </a:p>
        </p:txBody>
      </p:sp>
      <p:grpSp>
        <p:nvGrpSpPr>
          <p:cNvPr id="5" name="Group 5"/>
          <p:cNvGrpSpPr/>
          <p:nvPr/>
        </p:nvGrpSpPr>
        <p:grpSpPr>
          <a:xfrm>
            <a:off x="898536" y="687943"/>
            <a:ext cx="16490928" cy="8911372"/>
            <a:chOff x="0" y="0"/>
            <a:chExt cx="5359556" cy="289619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359556" cy="2896198"/>
            </a:xfrm>
            <a:custGeom>
              <a:avLst/>
              <a:gdLst/>
              <a:ahLst/>
              <a:cxnLst/>
              <a:rect l="l" t="t" r="r" b="b"/>
              <a:pathLst>
                <a:path w="5359556" h="2896198">
                  <a:moveTo>
                    <a:pt x="23473" y="0"/>
                  </a:moveTo>
                  <a:lnTo>
                    <a:pt x="5336083" y="0"/>
                  </a:lnTo>
                  <a:cubicBezTo>
                    <a:pt x="5349047" y="0"/>
                    <a:pt x="5359556" y="10509"/>
                    <a:pt x="5359556" y="23473"/>
                  </a:cubicBezTo>
                  <a:lnTo>
                    <a:pt x="5359556" y="2872725"/>
                  </a:lnTo>
                  <a:cubicBezTo>
                    <a:pt x="5359556" y="2885689"/>
                    <a:pt x="5349047" y="2896198"/>
                    <a:pt x="5336083" y="2896198"/>
                  </a:cubicBezTo>
                  <a:lnTo>
                    <a:pt x="23473" y="2896198"/>
                  </a:lnTo>
                  <a:cubicBezTo>
                    <a:pt x="10509" y="2896198"/>
                    <a:pt x="0" y="2885689"/>
                    <a:pt x="0" y="2872725"/>
                  </a:cubicBezTo>
                  <a:lnTo>
                    <a:pt x="0" y="23473"/>
                  </a:lnTo>
                  <a:cubicBezTo>
                    <a:pt x="0" y="10509"/>
                    <a:pt x="10509" y="0"/>
                    <a:pt x="23473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IL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5359556" cy="29438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289902" y="2579307"/>
            <a:ext cx="7858860" cy="42886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942"/>
              </a:lnSpc>
            </a:pPr>
            <a:r>
              <a:rPr lang="en-US" sz="2446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The graph shows a Bar Chart illustrating the </a:t>
            </a:r>
            <a:r>
              <a:rPr lang="en-US" sz="2446" b="1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distribution of the scores</a:t>
            </a:r>
            <a:r>
              <a:rPr lang="en-US" sz="2446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in the dataset. </a:t>
            </a:r>
            <a:r>
              <a:rPr lang="en-US" sz="2446" b="1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Most reviews receive a score of 5 (very positive)</a:t>
            </a:r>
            <a:r>
              <a:rPr lang="en-US" sz="2446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, highlighting a </a:t>
            </a:r>
            <a:r>
              <a:rPr lang="en-US" sz="2446" b="1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significant data imbalance.</a:t>
            </a:r>
            <a:r>
              <a:rPr lang="en-US" sz="2446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This imbalance may bias the model towards predicting higher scores more accurately, while lower scores might be less well-predicted.</a:t>
            </a:r>
          </a:p>
        </p:txBody>
      </p:sp>
      <p:sp>
        <p:nvSpPr>
          <p:cNvPr id="9" name="Freeform 9"/>
          <p:cNvSpPr/>
          <p:nvPr/>
        </p:nvSpPr>
        <p:spPr>
          <a:xfrm>
            <a:off x="0" y="8009019"/>
            <a:ext cx="3201288" cy="4164277"/>
          </a:xfrm>
          <a:custGeom>
            <a:avLst/>
            <a:gdLst/>
            <a:ahLst/>
            <a:cxnLst/>
            <a:rect l="l" t="t" r="r" b="b"/>
            <a:pathLst>
              <a:path w="3201288" h="4164277">
                <a:moveTo>
                  <a:pt x="0" y="0"/>
                </a:moveTo>
                <a:lnTo>
                  <a:pt x="3201288" y="0"/>
                </a:lnTo>
                <a:lnTo>
                  <a:pt x="3201288" y="4164276"/>
                </a:lnTo>
                <a:lnTo>
                  <a:pt x="0" y="41642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11" name="TextBox 11"/>
          <p:cNvSpPr txBox="1"/>
          <p:nvPr/>
        </p:nvSpPr>
        <p:spPr>
          <a:xfrm>
            <a:off x="-336542" y="1126198"/>
            <a:ext cx="13541412" cy="11186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55"/>
              </a:lnSpc>
            </a:pPr>
            <a:r>
              <a:rPr lang="en-US" sz="6539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SCORE DISTRIBUTION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F657571-E434-D6ED-B5FA-9DF0711D8A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75197" y="2244803"/>
            <a:ext cx="7459345" cy="622836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95B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209807" y="-309859"/>
            <a:ext cx="7868385" cy="10906460"/>
          </a:xfrm>
          <a:custGeom>
            <a:avLst/>
            <a:gdLst/>
            <a:ahLst/>
            <a:cxnLst/>
            <a:rect l="l" t="t" r="r" b="b"/>
            <a:pathLst>
              <a:path w="7868385" h="10906460">
                <a:moveTo>
                  <a:pt x="0" y="0"/>
                </a:moveTo>
                <a:lnTo>
                  <a:pt x="7868386" y="0"/>
                </a:lnTo>
                <a:lnTo>
                  <a:pt x="7868386" y="10906460"/>
                </a:lnTo>
                <a:lnTo>
                  <a:pt x="0" y="109064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45125" r="-101160"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3" name="Freeform 3"/>
          <p:cNvSpPr/>
          <p:nvPr/>
        </p:nvSpPr>
        <p:spPr>
          <a:xfrm>
            <a:off x="-2649053" y="-309601"/>
            <a:ext cx="7868385" cy="10906460"/>
          </a:xfrm>
          <a:custGeom>
            <a:avLst/>
            <a:gdLst/>
            <a:ahLst/>
            <a:cxnLst/>
            <a:rect l="l" t="t" r="r" b="b"/>
            <a:pathLst>
              <a:path w="7868385" h="10906460">
                <a:moveTo>
                  <a:pt x="0" y="0"/>
                </a:moveTo>
                <a:lnTo>
                  <a:pt x="7868385" y="0"/>
                </a:lnTo>
                <a:lnTo>
                  <a:pt x="7868385" y="10906460"/>
                </a:lnTo>
                <a:lnTo>
                  <a:pt x="0" y="109064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45125" r="-101160"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4" name="Freeform 4"/>
          <p:cNvSpPr/>
          <p:nvPr/>
        </p:nvSpPr>
        <p:spPr>
          <a:xfrm>
            <a:off x="13068668" y="-309601"/>
            <a:ext cx="7868385" cy="10906460"/>
          </a:xfrm>
          <a:custGeom>
            <a:avLst/>
            <a:gdLst/>
            <a:ahLst/>
            <a:cxnLst/>
            <a:rect l="l" t="t" r="r" b="b"/>
            <a:pathLst>
              <a:path w="7868385" h="10906460">
                <a:moveTo>
                  <a:pt x="0" y="0"/>
                </a:moveTo>
                <a:lnTo>
                  <a:pt x="7868385" y="0"/>
                </a:lnTo>
                <a:lnTo>
                  <a:pt x="7868385" y="10906460"/>
                </a:lnTo>
                <a:lnTo>
                  <a:pt x="0" y="109064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45125" r="-101160"/>
            </a:stretch>
          </a:blipFill>
        </p:spPr>
        <p:txBody>
          <a:bodyPr/>
          <a:lstStyle/>
          <a:p>
            <a:endParaRPr lang="en-IL"/>
          </a:p>
        </p:txBody>
      </p:sp>
      <p:grpSp>
        <p:nvGrpSpPr>
          <p:cNvPr id="5" name="Group 5"/>
          <p:cNvGrpSpPr/>
          <p:nvPr/>
        </p:nvGrpSpPr>
        <p:grpSpPr>
          <a:xfrm>
            <a:off x="898536" y="687943"/>
            <a:ext cx="16490928" cy="8911372"/>
            <a:chOff x="0" y="0"/>
            <a:chExt cx="5359556" cy="289619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359556" cy="2896198"/>
            </a:xfrm>
            <a:custGeom>
              <a:avLst/>
              <a:gdLst/>
              <a:ahLst/>
              <a:cxnLst/>
              <a:rect l="l" t="t" r="r" b="b"/>
              <a:pathLst>
                <a:path w="5359556" h="2896198">
                  <a:moveTo>
                    <a:pt x="23473" y="0"/>
                  </a:moveTo>
                  <a:lnTo>
                    <a:pt x="5336083" y="0"/>
                  </a:lnTo>
                  <a:cubicBezTo>
                    <a:pt x="5349047" y="0"/>
                    <a:pt x="5359556" y="10509"/>
                    <a:pt x="5359556" y="23473"/>
                  </a:cubicBezTo>
                  <a:lnTo>
                    <a:pt x="5359556" y="2872725"/>
                  </a:lnTo>
                  <a:cubicBezTo>
                    <a:pt x="5359556" y="2885689"/>
                    <a:pt x="5349047" y="2896198"/>
                    <a:pt x="5336083" y="2896198"/>
                  </a:cubicBezTo>
                  <a:lnTo>
                    <a:pt x="23473" y="2896198"/>
                  </a:lnTo>
                  <a:cubicBezTo>
                    <a:pt x="10509" y="2896198"/>
                    <a:pt x="0" y="2885689"/>
                    <a:pt x="0" y="2872725"/>
                  </a:cubicBezTo>
                  <a:lnTo>
                    <a:pt x="0" y="23473"/>
                  </a:lnTo>
                  <a:cubicBezTo>
                    <a:pt x="0" y="10509"/>
                    <a:pt x="10509" y="0"/>
                    <a:pt x="23473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IL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5359556" cy="29438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580676" y="8018928"/>
            <a:ext cx="14564460" cy="13860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705"/>
              </a:lnSpc>
            </a:pPr>
            <a:r>
              <a:rPr lang="en-US" sz="2646" dirty="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Quite surprisingly, although most of the sentiments was positives the correlation between the variable created using the textblob model (sentiment_score) and the target variable can be seen to be relatively </a:t>
            </a:r>
            <a:r>
              <a:rPr lang="en-US" sz="2646" b="1" dirty="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low</a:t>
            </a:r>
            <a:r>
              <a:rPr lang="en-US" sz="2646" dirty="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.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25214" y="1044761"/>
            <a:ext cx="13666036" cy="2299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40"/>
              </a:lnSpc>
            </a:pPr>
            <a:r>
              <a:rPr lang="en-US" sz="6600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SCORE VS SENTIMENT SCORE</a:t>
            </a:r>
          </a:p>
          <a:p>
            <a:pPr algn="ctr">
              <a:lnSpc>
                <a:spcPts val="9240"/>
              </a:lnSpc>
            </a:pPr>
            <a:r>
              <a:rPr lang="en-US" sz="6600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CORROLATION &amp; TRENDS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14292EF-1020-6F24-2ABD-15E906C2F0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8178" y="3208623"/>
            <a:ext cx="7498710" cy="473703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D3C83BB-1377-3CD5-D750-33BC4FCB05C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24472"/>
          <a:stretch/>
        </p:blipFill>
        <p:spPr>
          <a:xfrm>
            <a:off x="16411384" y="8221625"/>
            <a:ext cx="1876616" cy="2032972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665CF610-F576-9FFB-503F-4EFBF7366852}"/>
              </a:ext>
            </a:extLst>
          </p:cNvPr>
          <p:cNvGrpSpPr/>
          <p:nvPr/>
        </p:nvGrpSpPr>
        <p:grpSpPr>
          <a:xfrm>
            <a:off x="10504484" y="3126689"/>
            <a:ext cx="5520238" cy="4892110"/>
            <a:chOff x="11459380" y="3098212"/>
            <a:chExt cx="5520238" cy="4892110"/>
          </a:xfrm>
        </p:grpSpPr>
        <p:sp>
          <p:nvSpPr>
            <p:cNvPr id="9" name="Freeform 9"/>
            <p:cNvSpPr/>
            <p:nvPr/>
          </p:nvSpPr>
          <p:spPr>
            <a:xfrm>
              <a:off x="11459380" y="3546550"/>
              <a:ext cx="5520238" cy="4443772"/>
            </a:xfrm>
            <a:custGeom>
              <a:avLst/>
              <a:gdLst/>
              <a:ahLst/>
              <a:cxnLst/>
              <a:rect l="l" t="t" r="r" b="b"/>
              <a:pathLst>
                <a:path w="7165941" h="5773507">
                  <a:moveTo>
                    <a:pt x="0" y="0"/>
                  </a:moveTo>
                  <a:lnTo>
                    <a:pt x="7165941" y="0"/>
                  </a:lnTo>
                  <a:lnTo>
                    <a:pt x="7165941" y="5773507"/>
                  </a:lnTo>
                  <a:lnTo>
                    <a:pt x="0" y="57735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en-IL" dirty="0"/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1B137896-C0BF-DB08-FCE3-7B51B9F477E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t="95172" r="62142" b="404"/>
            <a:stretch/>
          </p:blipFill>
          <p:spPr>
            <a:xfrm>
              <a:off x="12040820" y="3098212"/>
              <a:ext cx="4104316" cy="39242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95B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20C2AE6-E4A1-9E2F-8CC0-538E8541E5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AB8FD553-D785-B56A-FA12-D26D2E5F612E}"/>
              </a:ext>
            </a:extLst>
          </p:cNvPr>
          <p:cNvSpPr/>
          <p:nvPr/>
        </p:nvSpPr>
        <p:spPr>
          <a:xfrm>
            <a:off x="5209807" y="-309859"/>
            <a:ext cx="7868385" cy="10906460"/>
          </a:xfrm>
          <a:custGeom>
            <a:avLst/>
            <a:gdLst/>
            <a:ahLst/>
            <a:cxnLst/>
            <a:rect l="l" t="t" r="r" b="b"/>
            <a:pathLst>
              <a:path w="7868385" h="10906460">
                <a:moveTo>
                  <a:pt x="0" y="0"/>
                </a:moveTo>
                <a:lnTo>
                  <a:pt x="7868386" y="0"/>
                </a:lnTo>
                <a:lnTo>
                  <a:pt x="7868386" y="10906460"/>
                </a:lnTo>
                <a:lnTo>
                  <a:pt x="0" y="109064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45125" r="-101160"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97F4E946-0285-94A3-7E28-D4ABA4C6450C}"/>
              </a:ext>
            </a:extLst>
          </p:cNvPr>
          <p:cNvSpPr/>
          <p:nvPr/>
        </p:nvSpPr>
        <p:spPr>
          <a:xfrm>
            <a:off x="-2649053" y="-309601"/>
            <a:ext cx="7868385" cy="10906460"/>
          </a:xfrm>
          <a:custGeom>
            <a:avLst/>
            <a:gdLst/>
            <a:ahLst/>
            <a:cxnLst/>
            <a:rect l="l" t="t" r="r" b="b"/>
            <a:pathLst>
              <a:path w="7868385" h="10906460">
                <a:moveTo>
                  <a:pt x="0" y="0"/>
                </a:moveTo>
                <a:lnTo>
                  <a:pt x="7868385" y="0"/>
                </a:lnTo>
                <a:lnTo>
                  <a:pt x="7868385" y="10906460"/>
                </a:lnTo>
                <a:lnTo>
                  <a:pt x="0" y="109064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45125" r="-101160"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80D81809-D091-243B-ABD5-67528767AC4C}"/>
              </a:ext>
            </a:extLst>
          </p:cNvPr>
          <p:cNvSpPr/>
          <p:nvPr/>
        </p:nvSpPr>
        <p:spPr>
          <a:xfrm>
            <a:off x="13068668" y="-309601"/>
            <a:ext cx="7868385" cy="10906460"/>
          </a:xfrm>
          <a:custGeom>
            <a:avLst/>
            <a:gdLst/>
            <a:ahLst/>
            <a:cxnLst/>
            <a:rect l="l" t="t" r="r" b="b"/>
            <a:pathLst>
              <a:path w="7868385" h="10906460">
                <a:moveTo>
                  <a:pt x="0" y="0"/>
                </a:moveTo>
                <a:lnTo>
                  <a:pt x="7868385" y="0"/>
                </a:lnTo>
                <a:lnTo>
                  <a:pt x="7868385" y="10906460"/>
                </a:lnTo>
                <a:lnTo>
                  <a:pt x="0" y="109064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45125" r="-101160"/>
            </a:stretch>
          </a:blipFill>
        </p:spPr>
        <p:txBody>
          <a:bodyPr/>
          <a:lstStyle/>
          <a:p>
            <a:endParaRPr lang="en-IL"/>
          </a:p>
        </p:txBody>
      </p:sp>
      <p:grpSp>
        <p:nvGrpSpPr>
          <p:cNvPr id="5" name="Group 5">
            <a:extLst>
              <a:ext uri="{FF2B5EF4-FFF2-40B4-BE49-F238E27FC236}">
                <a16:creationId xmlns:a16="http://schemas.microsoft.com/office/drawing/2014/main" id="{8BA78B85-6D5F-DDE9-007A-184AB24AF193}"/>
              </a:ext>
            </a:extLst>
          </p:cNvPr>
          <p:cNvGrpSpPr/>
          <p:nvPr/>
        </p:nvGrpSpPr>
        <p:grpSpPr>
          <a:xfrm>
            <a:off x="898536" y="687943"/>
            <a:ext cx="16490928" cy="8911372"/>
            <a:chOff x="0" y="0"/>
            <a:chExt cx="5359556" cy="2896198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BAA85FE8-F1AC-6BA6-7AA8-4BFC202B0EE6}"/>
                </a:ext>
              </a:extLst>
            </p:cNvPr>
            <p:cNvSpPr/>
            <p:nvPr/>
          </p:nvSpPr>
          <p:spPr>
            <a:xfrm>
              <a:off x="0" y="0"/>
              <a:ext cx="5359556" cy="2896198"/>
            </a:xfrm>
            <a:custGeom>
              <a:avLst/>
              <a:gdLst/>
              <a:ahLst/>
              <a:cxnLst/>
              <a:rect l="l" t="t" r="r" b="b"/>
              <a:pathLst>
                <a:path w="5359556" h="2896198">
                  <a:moveTo>
                    <a:pt x="23473" y="0"/>
                  </a:moveTo>
                  <a:lnTo>
                    <a:pt x="5336083" y="0"/>
                  </a:lnTo>
                  <a:cubicBezTo>
                    <a:pt x="5349047" y="0"/>
                    <a:pt x="5359556" y="10509"/>
                    <a:pt x="5359556" y="23473"/>
                  </a:cubicBezTo>
                  <a:lnTo>
                    <a:pt x="5359556" y="2872725"/>
                  </a:lnTo>
                  <a:cubicBezTo>
                    <a:pt x="5359556" y="2885689"/>
                    <a:pt x="5349047" y="2896198"/>
                    <a:pt x="5336083" y="2896198"/>
                  </a:cubicBezTo>
                  <a:lnTo>
                    <a:pt x="23473" y="2896198"/>
                  </a:lnTo>
                  <a:cubicBezTo>
                    <a:pt x="10509" y="2896198"/>
                    <a:pt x="0" y="2885689"/>
                    <a:pt x="0" y="2872725"/>
                  </a:cubicBezTo>
                  <a:lnTo>
                    <a:pt x="0" y="23473"/>
                  </a:lnTo>
                  <a:cubicBezTo>
                    <a:pt x="0" y="10509"/>
                    <a:pt x="10509" y="0"/>
                    <a:pt x="23473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IL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7D519943-3A29-6B35-2E51-F4A33016B4D4}"/>
                </a:ext>
              </a:extLst>
            </p:cNvPr>
            <p:cNvSpPr txBox="1"/>
            <p:nvPr/>
          </p:nvSpPr>
          <p:spPr>
            <a:xfrm>
              <a:off x="0" y="-47625"/>
              <a:ext cx="5359556" cy="29438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TextBox 10">
            <a:extLst>
              <a:ext uri="{FF2B5EF4-FFF2-40B4-BE49-F238E27FC236}">
                <a16:creationId xmlns:a16="http://schemas.microsoft.com/office/drawing/2014/main" id="{B63E895F-97FE-DFCB-67D5-107EEDB01697}"/>
              </a:ext>
            </a:extLst>
          </p:cNvPr>
          <p:cNvSpPr txBox="1"/>
          <p:nvPr/>
        </p:nvSpPr>
        <p:spPr>
          <a:xfrm>
            <a:off x="1371600" y="3472798"/>
            <a:ext cx="5505924" cy="28094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705"/>
              </a:lnSpc>
            </a:pPr>
            <a:r>
              <a:rPr lang="en-US" sz="2646" dirty="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Relationship between the Avg score to the comment length made us believed that this column added in the preprocess will help the model to improve the classifications later</a:t>
            </a: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0335ECA9-E7E5-4CFE-19AB-D315A8DF1142}"/>
              </a:ext>
            </a:extLst>
          </p:cNvPr>
          <p:cNvSpPr txBox="1"/>
          <p:nvPr/>
        </p:nvSpPr>
        <p:spPr>
          <a:xfrm>
            <a:off x="825214" y="1044761"/>
            <a:ext cx="13666036" cy="2262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40"/>
              </a:lnSpc>
            </a:pPr>
            <a:r>
              <a:rPr lang="en-US" sz="6600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AVERAGE SCORE VS COMMENT LENGTH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010F6F4-96FE-9570-2EFC-0C7F1856732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24472"/>
          <a:stretch/>
        </p:blipFill>
        <p:spPr>
          <a:xfrm>
            <a:off x="16411384" y="8221625"/>
            <a:ext cx="1876616" cy="203297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DDD5A85-C445-A4D9-231A-0B455ECC3E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3347" y="3167212"/>
            <a:ext cx="10146346" cy="5481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8565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2895B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209807" y="-309859"/>
            <a:ext cx="7868385" cy="10906460"/>
          </a:xfrm>
          <a:custGeom>
            <a:avLst/>
            <a:gdLst/>
            <a:ahLst/>
            <a:cxnLst/>
            <a:rect l="l" t="t" r="r" b="b"/>
            <a:pathLst>
              <a:path w="7868385" h="10906460">
                <a:moveTo>
                  <a:pt x="0" y="0"/>
                </a:moveTo>
                <a:lnTo>
                  <a:pt x="7868386" y="0"/>
                </a:lnTo>
                <a:lnTo>
                  <a:pt x="7868386" y="10906460"/>
                </a:lnTo>
                <a:lnTo>
                  <a:pt x="0" y="109064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45125" r="-101160"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3" name="Freeform 3"/>
          <p:cNvSpPr/>
          <p:nvPr/>
        </p:nvSpPr>
        <p:spPr>
          <a:xfrm>
            <a:off x="-2649053" y="-309601"/>
            <a:ext cx="7868385" cy="10906460"/>
          </a:xfrm>
          <a:custGeom>
            <a:avLst/>
            <a:gdLst/>
            <a:ahLst/>
            <a:cxnLst/>
            <a:rect l="l" t="t" r="r" b="b"/>
            <a:pathLst>
              <a:path w="7868385" h="10906460">
                <a:moveTo>
                  <a:pt x="0" y="0"/>
                </a:moveTo>
                <a:lnTo>
                  <a:pt x="7868385" y="0"/>
                </a:lnTo>
                <a:lnTo>
                  <a:pt x="7868385" y="10906460"/>
                </a:lnTo>
                <a:lnTo>
                  <a:pt x="0" y="109064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45125" r="-101160"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4" name="Freeform 4"/>
          <p:cNvSpPr/>
          <p:nvPr/>
        </p:nvSpPr>
        <p:spPr>
          <a:xfrm>
            <a:off x="13068668" y="-309601"/>
            <a:ext cx="7868385" cy="10906460"/>
          </a:xfrm>
          <a:custGeom>
            <a:avLst/>
            <a:gdLst/>
            <a:ahLst/>
            <a:cxnLst/>
            <a:rect l="l" t="t" r="r" b="b"/>
            <a:pathLst>
              <a:path w="7868385" h="10906460">
                <a:moveTo>
                  <a:pt x="0" y="0"/>
                </a:moveTo>
                <a:lnTo>
                  <a:pt x="7868385" y="0"/>
                </a:lnTo>
                <a:lnTo>
                  <a:pt x="7868385" y="10906460"/>
                </a:lnTo>
                <a:lnTo>
                  <a:pt x="0" y="109064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45125" r="-101160"/>
            </a:stretch>
          </a:blipFill>
        </p:spPr>
        <p:txBody>
          <a:bodyPr/>
          <a:lstStyle/>
          <a:p>
            <a:endParaRPr lang="en-IL"/>
          </a:p>
        </p:txBody>
      </p:sp>
      <p:grpSp>
        <p:nvGrpSpPr>
          <p:cNvPr id="5" name="Group 5"/>
          <p:cNvGrpSpPr/>
          <p:nvPr/>
        </p:nvGrpSpPr>
        <p:grpSpPr>
          <a:xfrm>
            <a:off x="898536" y="687943"/>
            <a:ext cx="16490928" cy="8911372"/>
            <a:chOff x="0" y="0"/>
            <a:chExt cx="5359556" cy="289619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359556" cy="2896198"/>
            </a:xfrm>
            <a:custGeom>
              <a:avLst/>
              <a:gdLst/>
              <a:ahLst/>
              <a:cxnLst/>
              <a:rect l="l" t="t" r="r" b="b"/>
              <a:pathLst>
                <a:path w="5359556" h="2896198">
                  <a:moveTo>
                    <a:pt x="23473" y="0"/>
                  </a:moveTo>
                  <a:lnTo>
                    <a:pt x="5336083" y="0"/>
                  </a:lnTo>
                  <a:cubicBezTo>
                    <a:pt x="5349047" y="0"/>
                    <a:pt x="5359556" y="10509"/>
                    <a:pt x="5359556" y="23473"/>
                  </a:cubicBezTo>
                  <a:lnTo>
                    <a:pt x="5359556" y="2872725"/>
                  </a:lnTo>
                  <a:cubicBezTo>
                    <a:pt x="5359556" y="2885689"/>
                    <a:pt x="5349047" y="2896198"/>
                    <a:pt x="5336083" y="2896198"/>
                  </a:cubicBezTo>
                  <a:lnTo>
                    <a:pt x="23473" y="2896198"/>
                  </a:lnTo>
                  <a:cubicBezTo>
                    <a:pt x="10509" y="2896198"/>
                    <a:pt x="0" y="2885689"/>
                    <a:pt x="0" y="2872725"/>
                  </a:cubicBezTo>
                  <a:lnTo>
                    <a:pt x="0" y="23473"/>
                  </a:lnTo>
                  <a:cubicBezTo>
                    <a:pt x="0" y="10509"/>
                    <a:pt x="10509" y="0"/>
                    <a:pt x="23473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IL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5359556" cy="29438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 rot="6000">
            <a:off x="9140023" y="2472916"/>
            <a:ext cx="7928456" cy="4577542"/>
          </a:xfrm>
          <a:custGeom>
            <a:avLst/>
            <a:gdLst/>
            <a:ahLst/>
            <a:cxnLst/>
            <a:rect l="l" t="t" r="r" b="b"/>
            <a:pathLst>
              <a:path w="7928456" h="4577542">
                <a:moveTo>
                  <a:pt x="0" y="13824"/>
                </a:moveTo>
                <a:lnTo>
                  <a:pt x="7920492" y="0"/>
                </a:lnTo>
                <a:lnTo>
                  <a:pt x="7928457" y="4563718"/>
                </a:lnTo>
                <a:lnTo>
                  <a:pt x="7966" y="4577542"/>
                </a:lnTo>
                <a:lnTo>
                  <a:pt x="0" y="13824"/>
                </a:lnTo>
                <a:close/>
              </a:path>
            </a:pathLst>
          </a:custGeom>
          <a:blipFill>
            <a:blip r:embed="rId4"/>
            <a:stretch>
              <a:fillRect l="-226" t="-26132" b="-77"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9" name="TextBox 9"/>
          <p:cNvSpPr txBox="1"/>
          <p:nvPr/>
        </p:nvSpPr>
        <p:spPr>
          <a:xfrm>
            <a:off x="1028700" y="898676"/>
            <a:ext cx="11393013" cy="15811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450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DISTRIBUTION OF SCORES  BASED ON COMMENT LENGTH </a:t>
            </a:r>
          </a:p>
        </p:txBody>
      </p:sp>
      <p:sp>
        <p:nvSpPr>
          <p:cNvPr id="10" name="Freeform 10"/>
          <p:cNvSpPr/>
          <p:nvPr/>
        </p:nvSpPr>
        <p:spPr>
          <a:xfrm>
            <a:off x="1285140" y="2600768"/>
            <a:ext cx="6617164" cy="4463378"/>
          </a:xfrm>
          <a:custGeom>
            <a:avLst/>
            <a:gdLst/>
            <a:ahLst/>
            <a:cxnLst/>
            <a:rect l="l" t="t" r="r" b="b"/>
            <a:pathLst>
              <a:path w="6617164" h="4463378">
                <a:moveTo>
                  <a:pt x="0" y="0"/>
                </a:moveTo>
                <a:lnTo>
                  <a:pt x="6617163" y="0"/>
                </a:lnTo>
                <a:lnTo>
                  <a:pt x="6617163" y="4463378"/>
                </a:lnTo>
                <a:lnTo>
                  <a:pt x="0" y="446337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11" name="TextBox 11"/>
          <p:cNvSpPr txBox="1"/>
          <p:nvPr/>
        </p:nvSpPr>
        <p:spPr>
          <a:xfrm>
            <a:off x="1285140" y="7006996"/>
            <a:ext cx="15616489" cy="23990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220"/>
              </a:lnSpc>
            </a:pPr>
            <a:r>
              <a:rPr lang="en-US" sz="2300" b="1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Heatmap</a:t>
            </a:r>
            <a:r>
              <a:rPr lang="en-US" sz="23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illustrating the </a:t>
            </a:r>
            <a:r>
              <a:rPr lang="en-US" sz="2300" b="1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distribution of scores (1-5) based on comment length (divided into bins).</a:t>
            </a:r>
          </a:p>
          <a:p>
            <a:pPr marL="496571" lvl="1" indent="-248285" algn="just">
              <a:lnSpc>
                <a:spcPts val="3220"/>
              </a:lnSpc>
              <a:buAutoNum type="arabicPeriod"/>
            </a:pPr>
            <a:r>
              <a:rPr lang="en-US" sz="2300" b="1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Very Short Comments:</a:t>
            </a:r>
            <a:r>
              <a:rPr lang="en-US" sz="23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Tend to be positive, frequently receiving a score of 5.</a:t>
            </a:r>
          </a:p>
          <a:p>
            <a:pPr marL="496571" lvl="1" indent="-248285" algn="just">
              <a:lnSpc>
                <a:spcPts val="3220"/>
              </a:lnSpc>
              <a:buAutoNum type="arabicPeriod"/>
            </a:pPr>
            <a:r>
              <a:rPr lang="en-US" sz="2300" b="1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Longer Comments:</a:t>
            </a:r>
            <a:r>
              <a:rPr lang="en-US" sz="23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Often reflect detailed feedback or more complex experiences, resulting in fewer high scores.</a:t>
            </a:r>
          </a:p>
          <a:p>
            <a:pPr marL="496571" lvl="1" indent="-248285" algn="just">
              <a:lnSpc>
                <a:spcPts val="3220"/>
              </a:lnSpc>
              <a:buAutoNum type="arabicPeriod"/>
            </a:pPr>
            <a:r>
              <a:rPr lang="en-US" sz="2300" b="1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Data Imbalance: </a:t>
            </a:r>
            <a:r>
              <a:rPr lang="en-US" sz="23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Most comments are short and positive, with a score of 5, which may create a bias in the model toward accurately predicting higher scores.</a:t>
            </a:r>
          </a:p>
        </p:txBody>
      </p:sp>
      <p:sp>
        <p:nvSpPr>
          <p:cNvPr id="12" name="Freeform 12"/>
          <p:cNvSpPr/>
          <p:nvPr/>
        </p:nvSpPr>
        <p:spPr>
          <a:xfrm>
            <a:off x="16437469" y="28954"/>
            <a:ext cx="1850531" cy="2249886"/>
          </a:xfrm>
          <a:custGeom>
            <a:avLst/>
            <a:gdLst/>
            <a:ahLst/>
            <a:cxnLst/>
            <a:rect l="l" t="t" r="r" b="b"/>
            <a:pathLst>
              <a:path w="1850531" h="2249886">
                <a:moveTo>
                  <a:pt x="0" y="0"/>
                </a:moveTo>
                <a:lnTo>
                  <a:pt x="1850531" y="0"/>
                </a:lnTo>
                <a:lnTo>
                  <a:pt x="1850531" y="2249886"/>
                </a:lnTo>
                <a:lnTo>
                  <a:pt x="0" y="224988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95B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209807" y="-309859"/>
            <a:ext cx="7868385" cy="10906460"/>
          </a:xfrm>
          <a:custGeom>
            <a:avLst/>
            <a:gdLst/>
            <a:ahLst/>
            <a:cxnLst/>
            <a:rect l="l" t="t" r="r" b="b"/>
            <a:pathLst>
              <a:path w="7868385" h="10906460">
                <a:moveTo>
                  <a:pt x="0" y="0"/>
                </a:moveTo>
                <a:lnTo>
                  <a:pt x="7868386" y="0"/>
                </a:lnTo>
                <a:lnTo>
                  <a:pt x="7868386" y="10906460"/>
                </a:lnTo>
                <a:lnTo>
                  <a:pt x="0" y="109064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45125" r="-101160"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3" name="Freeform 3"/>
          <p:cNvSpPr/>
          <p:nvPr/>
        </p:nvSpPr>
        <p:spPr>
          <a:xfrm>
            <a:off x="-2649053" y="-309601"/>
            <a:ext cx="7868385" cy="10906460"/>
          </a:xfrm>
          <a:custGeom>
            <a:avLst/>
            <a:gdLst/>
            <a:ahLst/>
            <a:cxnLst/>
            <a:rect l="l" t="t" r="r" b="b"/>
            <a:pathLst>
              <a:path w="7868385" h="10906460">
                <a:moveTo>
                  <a:pt x="0" y="0"/>
                </a:moveTo>
                <a:lnTo>
                  <a:pt x="7868385" y="0"/>
                </a:lnTo>
                <a:lnTo>
                  <a:pt x="7868385" y="10906460"/>
                </a:lnTo>
                <a:lnTo>
                  <a:pt x="0" y="109064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45125" r="-101160"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4" name="Freeform 4"/>
          <p:cNvSpPr/>
          <p:nvPr/>
        </p:nvSpPr>
        <p:spPr>
          <a:xfrm>
            <a:off x="13068668" y="-309601"/>
            <a:ext cx="7868385" cy="10906460"/>
          </a:xfrm>
          <a:custGeom>
            <a:avLst/>
            <a:gdLst/>
            <a:ahLst/>
            <a:cxnLst/>
            <a:rect l="l" t="t" r="r" b="b"/>
            <a:pathLst>
              <a:path w="7868385" h="10906460">
                <a:moveTo>
                  <a:pt x="0" y="0"/>
                </a:moveTo>
                <a:lnTo>
                  <a:pt x="7868385" y="0"/>
                </a:lnTo>
                <a:lnTo>
                  <a:pt x="7868385" y="10906460"/>
                </a:lnTo>
                <a:lnTo>
                  <a:pt x="0" y="109064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45125" r="-101160"/>
            </a:stretch>
          </a:blipFill>
        </p:spPr>
        <p:txBody>
          <a:bodyPr/>
          <a:lstStyle/>
          <a:p>
            <a:endParaRPr lang="en-IL"/>
          </a:p>
        </p:txBody>
      </p:sp>
      <p:grpSp>
        <p:nvGrpSpPr>
          <p:cNvPr id="5" name="Group 5"/>
          <p:cNvGrpSpPr/>
          <p:nvPr/>
        </p:nvGrpSpPr>
        <p:grpSpPr>
          <a:xfrm>
            <a:off x="1028700" y="719239"/>
            <a:ext cx="16230600" cy="9043972"/>
            <a:chOff x="0" y="0"/>
            <a:chExt cx="5274950" cy="293929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274950" cy="2939293"/>
            </a:xfrm>
            <a:custGeom>
              <a:avLst/>
              <a:gdLst/>
              <a:ahLst/>
              <a:cxnLst/>
              <a:rect l="l" t="t" r="r" b="b"/>
              <a:pathLst>
                <a:path w="5274950" h="2939293">
                  <a:moveTo>
                    <a:pt x="23850" y="0"/>
                  </a:moveTo>
                  <a:lnTo>
                    <a:pt x="5251100" y="0"/>
                  </a:lnTo>
                  <a:cubicBezTo>
                    <a:pt x="5264272" y="0"/>
                    <a:pt x="5274950" y="10678"/>
                    <a:pt x="5274950" y="23850"/>
                  </a:cubicBezTo>
                  <a:lnTo>
                    <a:pt x="5274950" y="2915444"/>
                  </a:lnTo>
                  <a:cubicBezTo>
                    <a:pt x="5274950" y="2921769"/>
                    <a:pt x="5272437" y="2927835"/>
                    <a:pt x="5267964" y="2932308"/>
                  </a:cubicBezTo>
                  <a:cubicBezTo>
                    <a:pt x="5263492" y="2936781"/>
                    <a:pt x="5257425" y="2939293"/>
                    <a:pt x="5251100" y="2939293"/>
                  </a:cubicBezTo>
                  <a:lnTo>
                    <a:pt x="23850" y="2939293"/>
                  </a:lnTo>
                  <a:cubicBezTo>
                    <a:pt x="10678" y="2939293"/>
                    <a:pt x="0" y="2928616"/>
                    <a:pt x="0" y="2915444"/>
                  </a:cubicBezTo>
                  <a:lnTo>
                    <a:pt x="0" y="23850"/>
                  </a:lnTo>
                  <a:cubicBezTo>
                    <a:pt x="0" y="17524"/>
                    <a:pt x="2513" y="11458"/>
                    <a:pt x="6985" y="6985"/>
                  </a:cubicBezTo>
                  <a:cubicBezTo>
                    <a:pt x="11458" y="2513"/>
                    <a:pt x="17524" y="0"/>
                    <a:pt x="23850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IL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5274950" cy="29869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 flipH="1">
            <a:off x="16534889" y="29726"/>
            <a:ext cx="1718028" cy="2275533"/>
          </a:xfrm>
          <a:custGeom>
            <a:avLst/>
            <a:gdLst/>
            <a:ahLst/>
            <a:cxnLst/>
            <a:rect l="l" t="t" r="r" b="b"/>
            <a:pathLst>
              <a:path w="1718028" h="2275533">
                <a:moveTo>
                  <a:pt x="1718028" y="0"/>
                </a:moveTo>
                <a:lnTo>
                  <a:pt x="0" y="0"/>
                </a:lnTo>
                <a:lnTo>
                  <a:pt x="0" y="2275533"/>
                </a:lnTo>
                <a:lnTo>
                  <a:pt x="1718028" y="2275533"/>
                </a:lnTo>
                <a:lnTo>
                  <a:pt x="1718028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graphicFrame>
        <p:nvGraphicFramePr>
          <p:cNvPr id="9" name="Table 9"/>
          <p:cNvGraphicFramePr>
            <a:graphicFrameLocks noGrp="1"/>
          </p:cNvGraphicFramePr>
          <p:nvPr/>
        </p:nvGraphicFramePr>
        <p:xfrm>
          <a:off x="1164764" y="2697054"/>
          <a:ext cx="6902280" cy="2968549"/>
        </p:xfrm>
        <a:graphic>
          <a:graphicData uri="http://schemas.openxmlformats.org/drawingml/2006/table">
            <a:tbl>
              <a:tblPr/>
              <a:tblGrid>
                <a:gridCol w="23724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66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695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336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99968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2659"/>
                        </a:lnSpc>
                        <a:spcBef>
                          <a:spcPct val="0"/>
                        </a:spcBef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26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899" b="1" u="none" strike="noStrike">
                          <a:solidFill>
                            <a:srgbClr val="000000"/>
                          </a:solidFill>
                          <a:latin typeface="Raleway Bold"/>
                          <a:ea typeface="Raleway Bold"/>
                          <a:cs typeface="Raleway Bold"/>
                          <a:sym typeface="Raleway Bold"/>
                        </a:rPr>
                        <a:t># Features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26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899" b="1" u="none" strike="noStrike">
                          <a:solidFill>
                            <a:srgbClr val="000000"/>
                          </a:solidFill>
                          <a:latin typeface="Raleway Bold"/>
                          <a:ea typeface="Raleway Bold"/>
                          <a:cs typeface="Raleway Bold"/>
                          <a:sym typeface="Raleway Bold"/>
                        </a:rPr>
                        <a:t>#  rows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26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899" b="1" u="none" strike="noStrike">
                          <a:solidFill>
                            <a:srgbClr val="000000"/>
                          </a:solidFill>
                          <a:latin typeface="Raleway Bold"/>
                          <a:ea typeface="Raleway Bold"/>
                          <a:cs typeface="Raleway Bold"/>
                          <a:sym typeface="Raleway Bold"/>
                        </a:rPr>
                        <a:t>Target variable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06323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26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899" b="1" u="none" strike="noStrike">
                          <a:solidFill>
                            <a:srgbClr val="000000"/>
                          </a:solidFill>
                          <a:latin typeface="Raleway Bold"/>
                          <a:ea typeface="Raleway Bold"/>
                          <a:cs typeface="Raleway Bold"/>
                          <a:sym typeface="Raleway Bold"/>
                        </a:rPr>
                        <a:t>before pre-process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26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899" u="none" strike="noStrike">
                          <a:solidFill>
                            <a:srgbClr val="000000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7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26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899" u="none" strike="noStrike">
                          <a:solidFill>
                            <a:srgbClr val="000000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287,352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26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899" u="none" strike="noStrike">
                          <a:solidFill>
                            <a:srgbClr val="000000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Score (1-5)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62258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26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899" b="1" u="none" strike="noStrike">
                          <a:solidFill>
                            <a:srgbClr val="000000"/>
                          </a:solidFill>
                          <a:latin typeface="Raleway Bold"/>
                          <a:ea typeface="Raleway Bold"/>
                          <a:cs typeface="Raleway Bold"/>
                          <a:sym typeface="Raleway Bold"/>
                        </a:rPr>
                        <a:t>after preprocess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26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899" u="none" strike="noStrike">
                          <a:solidFill>
                            <a:srgbClr val="000000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12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26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899" u="none" strike="noStrike">
                          <a:solidFill>
                            <a:srgbClr val="000000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81,947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26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899" u="none" strike="noStrike">
                          <a:solidFill>
                            <a:srgbClr val="000000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Score (1-5)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0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4551092"/>
              </p:ext>
            </p:extLst>
          </p:nvPr>
        </p:nvGraphicFramePr>
        <p:xfrm>
          <a:off x="1164764" y="6056730"/>
          <a:ext cx="6902280" cy="3209925"/>
        </p:xfrm>
        <a:graphic>
          <a:graphicData uri="http://schemas.openxmlformats.org/drawingml/2006/table">
            <a:tbl>
              <a:tblPr/>
              <a:tblGrid>
                <a:gridCol w="14721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301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098893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26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899" b="1" u="none" strike="noStrike">
                          <a:solidFill>
                            <a:srgbClr val="000000"/>
                          </a:solidFill>
                          <a:latin typeface="Raleway Bold"/>
                          <a:ea typeface="Raleway Bold"/>
                          <a:cs typeface="Raleway Bold"/>
                          <a:sym typeface="Raleway Bold"/>
                        </a:rPr>
                        <a:t>features dropped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26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899" u="none" strike="noStrike" dirty="0" err="1">
                          <a:solidFill>
                            <a:srgbClr val="000000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reviewCreatedVersion</a:t>
                      </a:r>
                      <a:r>
                        <a:rPr lang="en-US" sz="1899" u="none" strike="noStrike" dirty="0">
                          <a:solidFill>
                            <a:srgbClr val="000000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, </a:t>
                      </a:r>
                      <a:r>
                        <a:rPr lang="en-US" sz="1899" u="none" strike="noStrike" dirty="0" err="1">
                          <a:solidFill>
                            <a:srgbClr val="000000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thumbsUpCount</a:t>
                      </a:r>
                      <a:r>
                        <a:rPr lang="en-US" sz="1899" u="none" strike="noStrike" dirty="0">
                          <a:solidFill>
                            <a:srgbClr val="000000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, </a:t>
                      </a:r>
                      <a:r>
                        <a:rPr lang="en-US" sz="1899" u="none" strike="noStrike" dirty="0" err="1">
                          <a:solidFill>
                            <a:srgbClr val="000000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appVersion</a:t>
                      </a:r>
                      <a:r>
                        <a:rPr lang="en-US" sz="1899" u="none" strike="noStrike" dirty="0">
                          <a:solidFill>
                            <a:srgbClr val="000000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, </a:t>
                      </a:r>
                      <a:r>
                        <a:rPr lang="en-US" sz="1899" u="none" strike="noStrike" dirty="0" err="1">
                          <a:solidFill>
                            <a:srgbClr val="000000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reviewId</a:t>
                      </a:r>
                      <a:r>
                        <a:rPr lang="en-US" sz="1899" u="none" strike="noStrike" dirty="0">
                          <a:solidFill>
                            <a:srgbClr val="000000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, </a:t>
                      </a:r>
                      <a:r>
                        <a:rPr lang="en-US" sz="1899" u="none" strike="noStrike" dirty="0" err="1">
                          <a:solidFill>
                            <a:srgbClr val="000000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UserName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11032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26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899" b="1" u="none" strike="noStrike">
                          <a:solidFill>
                            <a:srgbClr val="000000"/>
                          </a:solidFill>
                          <a:latin typeface="Raleway Bold"/>
                          <a:ea typeface="Raleway Bold"/>
                          <a:cs typeface="Raleway Bold"/>
                          <a:sym typeface="Raleway Bold"/>
                        </a:rPr>
                        <a:t>features added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26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899" u="none" strike="noStrike" dirty="0" err="1">
                          <a:solidFill>
                            <a:srgbClr val="000000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appVersion_numeric</a:t>
                      </a:r>
                      <a:r>
                        <a:rPr lang="en-US" sz="1899" u="none" strike="noStrike" dirty="0">
                          <a:solidFill>
                            <a:srgbClr val="000000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, </a:t>
                      </a:r>
                      <a:r>
                        <a:rPr lang="en-US" sz="1899" u="none" strike="noStrike" dirty="0" err="1">
                          <a:solidFill>
                            <a:srgbClr val="000000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sentiment,sentiment_score</a:t>
                      </a:r>
                      <a:r>
                        <a:rPr lang="en-US" sz="1899" u="none" strike="noStrike" dirty="0">
                          <a:solidFill>
                            <a:srgbClr val="000000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, month, </a:t>
                      </a:r>
                      <a:r>
                        <a:rPr lang="en-US" sz="1899" u="none" strike="noStrike" dirty="0" err="1">
                          <a:solidFill>
                            <a:srgbClr val="000000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user_reivew_count</a:t>
                      </a:r>
                      <a:r>
                        <a:rPr lang="en-US" sz="1899" u="none" strike="noStrike" dirty="0">
                          <a:solidFill>
                            <a:srgbClr val="000000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, </a:t>
                      </a:r>
                      <a:r>
                        <a:rPr lang="en-US" sz="1899" u="none" strike="noStrike" dirty="0" err="1">
                          <a:solidFill>
                            <a:srgbClr val="000000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comment_length_binned</a:t>
                      </a:r>
                      <a:r>
                        <a:rPr lang="en-US" sz="1899" u="none" strike="noStrike" dirty="0">
                          <a:solidFill>
                            <a:srgbClr val="000000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, </a:t>
                      </a:r>
                      <a:r>
                        <a:rPr lang="en-US" sz="1899" u="none" strike="noStrike" dirty="0" err="1">
                          <a:solidFill>
                            <a:srgbClr val="000000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day_of_week</a:t>
                      </a:r>
                      <a:r>
                        <a:rPr lang="en-US" sz="1899" u="none" strike="noStrike" dirty="0">
                          <a:solidFill>
                            <a:srgbClr val="000000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, </a:t>
                      </a:r>
                      <a:r>
                        <a:rPr lang="en-US" sz="1899" u="none" strike="noStrike" dirty="0" err="1">
                          <a:solidFill>
                            <a:srgbClr val="000000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cleaned_content</a:t>
                      </a:r>
                      <a:r>
                        <a:rPr lang="en-US" sz="1899" u="none" strike="noStrike" dirty="0">
                          <a:solidFill>
                            <a:srgbClr val="000000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 (using old </a:t>
                      </a:r>
                      <a:r>
                        <a:rPr lang="en-US" sz="1899" u="none" strike="noStrike" dirty="0" err="1">
                          <a:solidFill>
                            <a:srgbClr val="000000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schoole</a:t>
                      </a:r>
                      <a:r>
                        <a:rPr lang="en-US" sz="1899" u="none" strike="noStrike" dirty="0">
                          <a:solidFill>
                            <a:srgbClr val="000000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 NLP)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1" name="Table 11"/>
          <p:cNvGraphicFramePr>
            <a:graphicFrameLocks noGrp="1"/>
          </p:cNvGraphicFramePr>
          <p:nvPr/>
        </p:nvGraphicFramePr>
        <p:xfrm>
          <a:off x="8371132" y="6056730"/>
          <a:ext cx="8746335" cy="3216198"/>
        </p:xfrm>
        <a:graphic>
          <a:graphicData uri="http://schemas.openxmlformats.org/drawingml/2006/table">
            <a:tbl>
              <a:tblPr/>
              <a:tblGrid>
                <a:gridCol w="15040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607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783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8370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98867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26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899" b="1">
                          <a:solidFill>
                            <a:srgbClr val="000000"/>
                          </a:solidFill>
                          <a:latin typeface="Raleway Bold"/>
                          <a:ea typeface="Raleway Bold"/>
                          <a:cs typeface="Raleway Bold"/>
                          <a:sym typeface="Raleway Bold"/>
                        </a:rPr>
                        <a:t>user Name - 2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26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899" b="1">
                          <a:solidFill>
                            <a:srgbClr val="000000"/>
                          </a:solidFill>
                          <a:latin typeface="Raleway Bold"/>
                          <a:ea typeface="Raleway Bold"/>
                          <a:cs typeface="Raleway Bold"/>
                          <a:sym typeface="Raleway Bold"/>
                        </a:rPr>
                        <a:t>content - 9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26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899" b="1" dirty="0" err="1">
                          <a:solidFill>
                            <a:srgbClr val="000000"/>
                          </a:solidFill>
                          <a:latin typeface="Raleway Bold"/>
                          <a:ea typeface="Raleway Bold"/>
                          <a:cs typeface="Raleway Bold"/>
                          <a:sym typeface="Raleway Bold"/>
                        </a:rPr>
                        <a:t>reviewCreatedVersion</a:t>
                      </a:r>
                      <a:r>
                        <a:rPr lang="en-US" sz="1899" b="1" dirty="0">
                          <a:solidFill>
                            <a:srgbClr val="000000"/>
                          </a:solidFill>
                          <a:latin typeface="Raleway Bold"/>
                          <a:ea typeface="Raleway Bold"/>
                          <a:cs typeface="Raleway Bold"/>
                          <a:sym typeface="Raleway Bold"/>
                        </a:rPr>
                        <a:t> - 24915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26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899" b="1" dirty="0">
                          <a:solidFill>
                            <a:srgbClr val="000000"/>
                          </a:solidFill>
                          <a:latin typeface="Raleway Bold"/>
                          <a:ea typeface="Raleway Bold"/>
                          <a:cs typeface="Raleway Bold"/>
                          <a:sym typeface="Raleway Bold"/>
                        </a:rPr>
                        <a:t>app Version numeric 24915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17331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26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899" dirty="0">
                          <a:solidFill>
                            <a:srgbClr val="000000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removed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26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899" dirty="0">
                          <a:solidFill>
                            <a:srgbClr val="000000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removed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26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899" dirty="0">
                          <a:solidFill>
                            <a:srgbClr val="000000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Due to a perfect correlation, with the </a:t>
                      </a:r>
                      <a:r>
                        <a:rPr lang="en-US" sz="1899" dirty="0" err="1">
                          <a:solidFill>
                            <a:srgbClr val="000000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appVersion</a:t>
                      </a:r>
                      <a:r>
                        <a:rPr lang="en-US" sz="1899" dirty="0">
                          <a:solidFill>
                            <a:srgbClr val="000000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 column the '</a:t>
                      </a:r>
                      <a:r>
                        <a:rPr lang="en-US" sz="1899" dirty="0" err="1">
                          <a:solidFill>
                            <a:srgbClr val="000000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reviewCreatedVersion</a:t>
                      </a:r>
                      <a:r>
                        <a:rPr lang="en-US" sz="1899" dirty="0">
                          <a:solidFill>
                            <a:srgbClr val="000000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' column was eliminated.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26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899" dirty="0">
                          <a:solidFill>
                            <a:srgbClr val="000000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imputing the most frequent value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" name="Freeform 12"/>
          <p:cNvSpPr/>
          <p:nvPr/>
        </p:nvSpPr>
        <p:spPr>
          <a:xfrm rot="24000">
            <a:off x="8173687" y="2665873"/>
            <a:ext cx="8949286" cy="1670576"/>
          </a:xfrm>
          <a:custGeom>
            <a:avLst/>
            <a:gdLst/>
            <a:ahLst/>
            <a:cxnLst/>
            <a:rect l="l" t="t" r="r" b="b"/>
            <a:pathLst>
              <a:path w="8949286" h="1670576">
                <a:moveTo>
                  <a:pt x="0" y="62401"/>
                </a:moveTo>
                <a:lnTo>
                  <a:pt x="8938058" y="0"/>
                </a:lnTo>
                <a:lnTo>
                  <a:pt x="8949286" y="1608176"/>
                </a:lnTo>
                <a:lnTo>
                  <a:pt x="11227" y="1670576"/>
                </a:lnTo>
                <a:lnTo>
                  <a:pt x="0" y="62401"/>
                </a:lnTo>
                <a:close/>
              </a:path>
            </a:pathLst>
          </a:custGeom>
          <a:blipFill>
            <a:blip r:embed="rId6"/>
            <a:stretch>
              <a:fillRect l="-547" r="-1207" b="-116536"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13" name="TextBox 13"/>
          <p:cNvSpPr txBox="1"/>
          <p:nvPr/>
        </p:nvSpPr>
        <p:spPr>
          <a:xfrm>
            <a:off x="1028700" y="969536"/>
            <a:ext cx="16230600" cy="1111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00"/>
              </a:lnSpc>
            </a:pPr>
            <a:r>
              <a:rPr lang="en-US" sz="650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MODEL IMPLEMENTATION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157547" y="2257634"/>
            <a:ext cx="7479557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DataSet info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64764" y="5675630"/>
            <a:ext cx="6625393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 dirty="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dropping and adding new features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28700" y="1828692"/>
            <a:ext cx="16230600" cy="4152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4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EDA &amp; Preprocess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778318" y="5598260"/>
            <a:ext cx="8224542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rtl="1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Handel missing values</a:t>
            </a:r>
            <a:r>
              <a:rPr lang="ar-EG" sz="2199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  <a:rtl/>
              </a:rPr>
              <a:t> 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281461" y="4411948"/>
            <a:ext cx="6625393" cy="332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 dirty="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1899" b="1" dirty="0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2500 duplicate records were identified and removed.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208115" y="2257634"/>
            <a:ext cx="7479557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Raw DataSet 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95B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209807" y="-309859"/>
            <a:ext cx="7868385" cy="10906460"/>
          </a:xfrm>
          <a:custGeom>
            <a:avLst/>
            <a:gdLst/>
            <a:ahLst/>
            <a:cxnLst/>
            <a:rect l="l" t="t" r="r" b="b"/>
            <a:pathLst>
              <a:path w="7868385" h="10906460">
                <a:moveTo>
                  <a:pt x="0" y="0"/>
                </a:moveTo>
                <a:lnTo>
                  <a:pt x="7868386" y="0"/>
                </a:lnTo>
                <a:lnTo>
                  <a:pt x="7868386" y="10906460"/>
                </a:lnTo>
                <a:lnTo>
                  <a:pt x="0" y="109064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45125" r="-101160"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3" name="Freeform 3"/>
          <p:cNvSpPr/>
          <p:nvPr/>
        </p:nvSpPr>
        <p:spPr>
          <a:xfrm>
            <a:off x="-2649053" y="-309601"/>
            <a:ext cx="7868385" cy="10906460"/>
          </a:xfrm>
          <a:custGeom>
            <a:avLst/>
            <a:gdLst/>
            <a:ahLst/>
            <a:cxnLst/>
            <a:rect l="l" t="t" r="r" b="b"/>
            <a:pathLst>
              <a:path w="7868385" h="10906460">
                <a:moveTo>
                  <a:pt x="0" y="0"/>
                </a:moveTo>
                <a:lnTo>
                  <a:pt x="7868385" y="0"/>
                </a:lnTo>
                <a:lnTo>
                  <a:pt x="7868385" y="10906460"/>
                </a:lnTo>
                <a:lnTo>
                  <a:pt x="0" y="109064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45125" r="-101160"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4" name="Freeform 4"/>
          <p:cNvSpPr/>
          <p:nvPr/>
        </p:nvSpPr>
        <p:spPr>
          <a:xfrm>
            <a:off x="13068668" y="-309601"/>
            <a:ext cx="7868385" cy="10906460"/>
          </a:xfrm>
          <a:custGeom>
            <a:avLst/>
            <a:gdLst/>
            <a:ahLst/>
            <a:cxnLst/>
            <a:rect l="l" t="t" r="r" b="b"/>
            <a:pathLst>
              <a:path w="7868385" h="10906460">
                <a:moveTo>
                  <a:pt x="0" y="0"/>
                </a:moveTo>
                <a:lnTo>
                  <a:pt x="7868385" y="0"/>
                </a:lnTo>
                <a:lnTo>
                  <a:pt x="7868385" y="10906460"/>
                </a:lnTo>
                <a:lnTo>
                  <a:pt x="0" y="109064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45125" r="-101160"/>
            </a:stretch>
          </a:blipFill>
        </p:spPr>
        <p:txBody>
          <a:bodyPr/>
          <a:lstStyle/>
          <a:p>
            <a:endParaRPr lang="en-IL"/>
          </a:p>
        </p:txBody>
      </p:sp>
      <p:grpSp>
        <p:nvGrpSpPr>
          <p:cNvPr id="5" name="Group 5"/>
          <p:cNvGrpSpPr/>
          <p:nvPr/>
        </p:nvGrpSpPr>
        <p:grpSpPr>
          <a:xfrm>
            <a:off x="1028700" y="719239"/>
            <a:ext cx="16230600" cy="9043972"/>
            <a:chOff x="0" y="0"/>
            <a:chExt cx="5274950" cy="293929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274950" cy="2939293"/>
            </a:xfrm>
            <a:custGeom>
              <a:avLst/>
              <a:gdLst/>
              <a:ahLst/>
              <a:cxnLst/>
              <a:rect l="l" t="t" r="r" b="b"/>
              <a:pathLst>
                <a:path w="5274950" h="2939293">
                  <a:moveTo>
                    <a:pt x="23850" y="0"/>
                  </a:moveTo>
                  <a:lnTo>
                    <a:pt x="5251100" y="0"/>
                  </a:lnTo>
                  <a:cubicBezTo>
                    <a:pt x="5264272" y="0"/>
                    <a:pt x="5274950" y="10678"/>
                    <a:pt x="5274950" y="23850"/>
                  </a:cubicBezTo>
                  <a:lnTo>
                    <a:pt x="5274950" y="2915444"/>
                  </a:lnTo>
                  <a:cubicBezTo>
                    <a:pt x="5274950" y="2921769"/>
                    <a:pt x="5272437" y="2927835"/>
                    <a:pt x="5267964" y="2932308"/>
                  </a:cubicBezTo>
                  <a:cubicBezTo>
                    <a:pt x="5263492" y="2936781"/>
                    <a:pt x="5257425" y="2939293"/>
                    <a:pt x="5251100" y="2939293"/>
                  </a:cubicBezTo>
                  <a:lnTo>
                    <a:pt x="23850" y="2939293"/>
                  </a:lnTo>
                  <a:cubicBezTo>
                    <a:pt x="10678" y="2939293"/>
                    <a:pt x="0" y="2928616"/>
                    <a:pt x="0" y="2915444"/>
                  </a:cubicBezTo>
                  <a:lnTo>
                    <a:pt x="0" y="23850"/>
                  </a:lnTo>
                  <a:cubicBezTo>
                    <a:pt x="0" y="17524"/>
                    <a:pt x="2513" y="11458"/>
                    <a:pt x="6985" y="6985"/>
                  </a:cubicBezTo>
                  <a:cubicBezTo>
                    <a:pt x="11458" y="2513"/>
                    <a:pt x="17524" y="0"/>
                    <a:pt x="23850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IL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5274950" cy="29869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 flipH="1">
            <a:off x="16534889" y="29726"/>
            <a:ext cx="1718028" cy="2275533"/>
          </a:xfrm>
          <a:custGeom>
            <a:avLst/>
            <a:gdLst/>
            <a:ahLst/>
            <a:cxnLst/>
            <a:rect l="l" t="t" r="r" b="b"/>
            <a:pathLst>
              <a:path w="1718028" h="2275533">
                <a:moveTo>
                  <a:pt x="1718028" y="0"/>
                </a:moveTo>
                <a:lnTo>
                  <a:pt x="0" y="0"/>
                </a:lnTo>
                <a:lnTo>
                  <a:pt x="0" y="2275533"/>
                </a:lnTo>
                <a:lnTo>
                  <a:pt x="1718028" y="2275533"/>
                </a:lnTo>
                <a:lnTo>
                  <a:pt x="1718028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9" name="TextBox 9"/>
          <p:cNvSpPr txBox="1"/>
          <p:nvPr/>
        </p:nvSpPr>
        <p:spPr>
          <a:xfrm>
            <a:off x="1028700" y="969536"/>
            <a:ext cx="16230600" cy="1111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00"/>
              </a:lnSpc>
            </a:pPr>
            <a:r>
              <a:rPr lang="en-US" sz="650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MODEL IMPLEMENTATION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1828692"/>
            <a:ext cx="16230600" cy="4152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4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NLP + Models Implementations</a:t>
            </a:r>
          </a:p>
        </p:txBody>
      </p:sp>
      <p:graphicFrame>
        <p:nvGraphicFramePr>
          <p:cNvPr id="11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3931601"/>
              </p:ext>
            </p:extLst>
          </p:nvPr>
        </p:nvGraphicFramePr>
        <p:xfrm>
          <a:off x="1143000" y="2868504"/>
          <a:ext cx="7870484" cy="6645530"/>
        </p:xfrm>
        <a:graphic>
          <a:graphicData uri="http://schemas.openxmlformats.org/drawingml/2006/table">
            <a:tbl>
              <a:tblPr/>
              <a:tblGrid>
                <a:gridCol w="20627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077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168751">
                <a:tc>
                  <a:txBody>
                    <a:bodyPr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r>
                        <a:rPr lang="en-US" sz="2099" b="1">
                          <a:solidFill>
                            <a:srgbClr val="000000"/>
                          </a:solidFill>
                          <a:latin typeface="Raleway Bold"/>
                          <a:ea typeface="Raleway Bold"/>
                          <a:cs typeface="Raleway Bold"/>
                          <a:sym typeface="Raleway Bold"/>
                        </a:rPr>
                        <a:t>lower case 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Done in the preprocessing, seems to be added that is not relevant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89602">
                <a:tc>
                  <a:txBody>
                    <a:bodyPr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r>
                        <a:rPr lang="en-US" sz="2099" b="1" dirty="0">
                          <a:solidFill>
                            <a:srgbClr val="000000"/>
                          </a:solidFill>
                          <a:latin typeface="Raleway Bold"/>
                          <a:ea typeface="Raleway Bold"/>
                          <a:cs typeface="Raleway Bold"/>
                          <a:sym typeface="Raleway Bold"/>
                        </a:rPr>
                        <a:t>remove punctuation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r>
                        <a:rPr lang="en-US" sz="2099" dirty="0">
                          <a:solidFill>
                            <a:srgbClr val="000000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Done, not relevant Keep punctuation marks in comments (short text)</a:t>
                      </a:r>
                      <a:endParaRPr lang="en-US" sz="1100" dirty="0"/>
                    </a:p>
                    <a:p>
                      <a:pPr algn="ctr">
                        <a:lnSpc>
                          <a:spcPts val="2939"/>
                        </a:lnSpc>
                      </a:pPr>
                      <a:r>
                        <a:rPr lang="en-US" sz="2099" dirty="0">
                          <a:solidFill>
                            <a:srgbClr val="000000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 it seemed </a:t>
                      </a:r>
                      <a:r>
                        <a:rPr lang="en-US" sz="2099" b="1" dirty="0">
                          <a:solidFill>
                            <a:srgbClr val="000000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important to leave exclamation marks (!) so as not to break the intonation.</a:t>
                      </a:r>
                      <a:endParaRPr lang="en-US" sz="2099" dirty="0">
                        <a:solidFill>
                          <a:srgbClr val="000000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72104">
                <a:tc>
                  <a:txBody>
                    <a:bodyPr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r>
                        <a:rPr lang="en-US" sz="2099" b="1">
                          <a:solidFill>
                            <a:srgbClr val="000000"/>
                          </a:solidFill>
                          <a:latin typeface="Raleway Bold"/>
                          <a:ea typeface="Raleway Bold"/>
                          <a:cs typeface="Raleway Bold"/>
                          <a:sym typeface="Raleway Bold"/>
                        </a:rPr>
                        <a:t>remove stop words + other words 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r>
                        <a:rPr lang="en-US" sz="2099" dirty="0">
                          <a:solidFill>
                            <a:srgbClr val="000000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Done + Additional words were added to the list of stop words such as </a:t>
                      </a:r>
                      <a:r>
                        <a:rPr lang="en-US" sz="2099" b="1" dirty="0">
                          <a:solidFill>
                            <a:srgbClr val="000000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'app</a:t>
                      </a:r>
                      <a:r>
                        <a:rPr lang="en-US" sz="2099" dirty="0">
                          <a:solidFill>
                            <a:srgbClr val="000000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', </a:t>
                      </a:r>
                      <a:r>
                        <a:rPr lang="en-US" sz="2099" b="1" dirty="0">
                          <a:solidFill>
                            <a:srgbClr val="000000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'</a:t>
                      </a:r>
                      <a:r>
                        <a:rPr lang="en-US" sz="2099" b="1" dirty="0" err="1">
                          <a:solidFill>
                            <a:srgbClr val="000000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chatgpt</a:t>
                      </a:r>
                      <a:r>
                        <a:rPr lang="en-US" sz="2099" dirty="0">
                          <a:solidFill>
                            <a:srgbClr val="000000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' which appeared with high frequency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15073">
                <a:tc>
                  <a:txBody>
                    <a:bodyPr/>
                    <a:lstStyle/>
                    <a:p>
                      <a:pPr algn="l">
                        <a:lnSpc>
                          <a:spcPts val="2939"/>
                        </a:lnSpc>
                        <a:defRPr/>
                      </a:pPr>
                      <a:r>
                        <a:rPr lang="en-US" sz="2099" b="1">
                          <a:solidFill>
                            <a:srgbClr val="000000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stemming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r>
                        <a:rPr lang="en-US" sz="2099" dirty="0">
                          <a:solidFill>
                            <a:srgbClr val="000000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Done, the root of a word is semantically very close in every aspect, so there is no meaning to the grammar, etc., to the task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2" name="TextBox 12"/>
          <p:cNvSpPr txBox="1"/>
          <p:nvPr/>
        </p:nvSpPr>
        <p:spPr>
          <a:xfrm>
            <a:off x="1154624" y="2334597"/>
            <a:ext cx="7858860" cy="4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b="1" dirty="0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NLP 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357901" y="2379365"/>
            <a:ext cx="6734998" cy="4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b="1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Models Implementations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155623" y="2848234"/>
            <a:ext cx="8103676" cy="65246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18165" lvl="1" indent="-259082" algn="l">
              <a:lnSpc>
                <a:spcPts val="3984"/>
              </a:lnSpc>
              <a:buFont typeface="Arial"/>
              <a:buChar char="•"/>
            </a:pPr>
            <a:r>
              <a:rPr lang="en-US" sz="2300" b="1" dirty="0" err="1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TextBlob</a:t>
            </a:r>
            <a:r>
              <a:rPr lang="en-US" sz="2300" dirty="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for adding sentiment and sentiment Score features to empower the untextual data</a:t>
            </a:r>
          </a:p>
          <a:p>
            <a:pPr algn="l">
              <a:lnSpc>
                <a:spcPts val="3432"/>
              </a:lnSpc>
            </a:pPr>
            <a:endParaRPr lang="en-US" sz="2300" dirty="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518165" lvl="1" indent="-259082" algn="l">
              <a:lnSpc>
                <a:spcPts val="3984"/>
              </a:lnSpc>
              <a:buFont typeface="Arial"/>
              <a:buChar char="•"/>
            </a:pPr>
            <a:r>
              <a:rPr lang="en-US" sz="2300" dirty="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2300" b="1" dirty="0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TF-IDF + </a:t>
            </a:r>
            <a:r>
              <a:rPr lang="en-US" sz="2300" b="1" dirty="0" err="1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GradientBoostingClassifier</a:t>
            </a:r>
            <a:endParaRPr lang="en-US" sz="2300" b="1" dirty="0">
              <a:solidFill>
                <a:srgbClr val="000000"/>
              </a:solidFill>
              <a:latin typeface="Raleway Bold"/>
              <a:ea typeface="Raleway Bold"/>
              <a:cs typeface="Raleway Bold"/>
              <a:sym typeface="Raleway Bold"/>
            </a:endParaRPr>
          </a:p>
          <a:p>
            <a:pPr algn="l">
              <a:lnSpc>
                <a:spcPts val="3984"/>
              </a:lnSpc>
            </a:pPr>
            <a:endParaRPr lang="en-US" sz="2300" b="1" dirty="0">
              <a:solidFill>
                <a:srgbClr val="000000"/>
              </a:solidFill>
              <a:latin typeface="Raleway Bold"/>
              <a:ea typeface="Raleway Bold"/>
              <a:cs typeface="Raleway Bold"/>
              <a:sym typeface="Raleway Bold"/>
            </a:endParaRPr>
          </a:p>
          <a:p>
            <a:pPr marL="518165" lvl="1" indent="-259082" algn="l">
              <a:lnSpc>
                <a:spcPts val="3984"/>
              </a:lnSpc>
              <a:buFont typeface="Arial"/>
              <a:buChar char="•"/>
            </a:pPr>
            <a:r>
              <a:rPr lang="en-US" sz="2300" b="1" dirty="0" err="1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distilbert</a:t>
            </a:r>
            <a:r>
              <a:rPr lang="en-US" sz="2300" b="1" dirty="0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-base-uncased</a:t>
            </a:r>
            <a:r>
              <a:rPr lang="en-US" sz="2300" dirty="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(pre-</a:t>
            </a:r>
            <a:r>
              <a:rPr lang="en-US" sz="2300" dirty="0" err="1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traind</a:t>
            </a:r>
            <a:r>
              <a:rPr lang="en-US" sz="2300" dirty="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from </a:t>
            </a:r>
            <a:r>
              <a:rPr lang="en-US" sz="2300" dirty="0" err="1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huggingface</a:t>
            </a:r>
            <a:r>
              <a:rPr lang="en-US" sz="2300" dirty="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) + </a:t>
            </a:r>
            <a:r>
              <a:rPr lang="en-US" sz="2300" b="1" dirty="0" err="1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GradientBoostingClassifier</a:t>
            </a:r>
            <a:r>
              <a:rPr lang="en-US" sz="2300" dirty="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</a:p>
          <a:p>
            <a:pPr algn="l">
              <a:lnSpc>
                <a:spcPts val="3984"/>
              </a:lnSpc>
            </a:pPr>
            <a:endParaRPr lang="en-US" sz="2300" dirty="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518165" lvl="1" indent="-259082" algn="l">
              <a:lnSpc>
                <a:spcPts val="3984"/>
              </a:lnSpc>
              <a:buFont typeface="Arial"/>
              <a:buChar char="•"/>
            </a:pPr>
            <a:r>
              <a:rPr lang="en-US" sz="2300" dirty="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Some version with </a:t>
            </a:r>
            <a:r>
              <a:rPr lang="en-US" sz="2300" dirty="0" err="1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xgb</a:t>
            </a:r>
            <a:r>
              <a:rPr lang="en-US" sz="2300" dirty="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/ random forests /</a:t>
            </a:r>
            <a:r>
              <a:rPr lang="en-US" sz="2300" dirty="0" err="1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logeisticregression</a:t>
            </a:r>
            <a:r>
              <a:rPr lang="en-US" sz="2300" dirty="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- </a:t>
            </a:r>
            <a:r>
              <a:rPr lang="en-US" sz="2300" b="1" dirty="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poor results </a:t>
            </a:r>
          </a:p>
          <a:p>
            <a:pPr algn="l">
              <a:lnSpc>
                <a:spcPts val="3984"/>
              </a:lnSpc>
            </a:pPr>
            <a:endParaRPr lang="en-US" sz="2300" dirty="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518165" lvl="1" indent="-259082" algn="l">
              <a:lnSpc>
                <a:spcPts val="3984"/>
              </a:lnSpc>
              <a:buFont typeface="Arial"/>
              <a:buChar char="•"/>
            </a:pPr>
            <a:r>
              <a:rPr lang="en-US" sz="2300" b="1" dirty="0">
                <a:solidFill>
                  <a:srgbClr val="F15F6C"/>
                </a:solidFill>
                <a:latin typeface="Raleway Bold"/>
                <a:ea typeface="Raleway Bold"/>
                <a:cs typeface="Raleway Bold"/>
                <a:sym typeface="Raleway Bold"/>
              </a:rPr>
              <a:t>(almost) fine-tuned distilbert-base-uncased (pre-</a:t>
            </a:r>
            <a:r>
              <a:rPr lang="en-US" sz="2300" b="1" dirty="0" err="1">
                <a:solidFill>
                  <a:srgbClr val="F15F6C"/>
                </a:solidFill>
                <a:latin typeface="Raleway Bold"/>
                <a:ea typeface="Raleway Bold"/>
                <a:cs typeface="Raleway Bold"/>
                <a:sym typeface="Raleway Bold"/>
              </a:rPr>
              <a:t>traind</a:t>
            </a:r>
            <a:r>
              <a:rPr lang="en-US" sz="2300" b="1" dirty="0">
                <a:solidFill>
                  <a:srgbClr val="F15F6C"/>
                </a:solidFill>
                <a:latin typeface="Raleway Bold"/>
                <a:ea typeface="Raleway Bold"/>
                <a:cs typeface="Raleway Bold"/>
                <a:sym typeface="Raleway Bold"/>
              </a:rPr>
              <a:t> from </a:t>
            </a:r>
            <a:r>
              <a:rPr lang="en-US" sz="2300" b="1" dirty="0" err="1">
                <a:solidFill>
                  <a:srgbClr val="F15F6C"/>
                </a:solidFill>
                <a:latin typeface="Raleway Bold"/>
                <a:ea typeface="Raleway Bold"/>
                <a:cs typeface="Raleway Bold"/>
                <a:sym typeface="Raleway Bold"/>
              </a:rPr>
              <a:t>huggingface</a:t>
            </a:r>
            <a:r>
              <a:rPr lang="en-US" sz="2300" b="1" dirty="0">
                <a:solidFill>
                  <a:srgbClr val="F15F6C"/>
                </a:solidFill>
                <a:latin typeface="Raleway Bold"/>
                <a:ea typeface="Raleway Bold"/>
                <a:cs typeface="Raleway Bold"/>
                <a:sym typeface="Raleway Bold"/>
              </a:rPr>
              <a:t>) + </a:t>
            </a:r>
            <a:r>
              <a:rPr lang="en-US" sz="2300" b="1" dirty="0" err="1">
                <a:solidFill>
                  <a:srgbClr val="F15F6C"/>
                </a:solidFill>
                <a:latin typeface="Raleway Bold"/>
                <a:ea typeface="Raleway Bold"/>
                <a:cs typeface="Raleway Bold"/>
                <a:sym typeface="Raleway Bold"/>
              </a:rPr>
              <a:t>GradientBoostingClassifier</a:t>
            </a:r>
            <a:endParaRPr lang="en-US" sz="2300" b="1" dirty="0">
              <a:solidFill>
                <a:srgbClr val="F15F6C"/>
              </a:solidFill>
              <a:latin typeface="Raleway Bold"/>
              <a:ea typeface="Raleway Bold"/>
              <a:cs typeface="Raleway Bold"/>
              <a:sym typeface="Raleway Bol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95B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104773" y="-288066"/>
            <a:ext cx="7868385" cy="10906460"/>
          </a:xfrm>
          <a:custGeom>
            <a:avLst/>
            <a:gdLst/>
            <a:ahLst/>
            <a:cxnLst/>
            <a:rect l="l" t="t" r="r" b="b"/>
            <a:pathLst>
              <a:path w="7868385" h="10906460">
                <a:moveTo>
                  <a:pt x="0" y="0"/>
                </a:moveTo>
                <a:lnTo>
                  <a:pt x="7868386" y="0"/>
                </a:lnTo>
                <a:lnTo>
                  <a:pt x="7868386" y="10906460"/>
                </a:lnTo>
                <a:lnTo>
                  <a:pt x="0" y="109064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45125" r="-101160"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3" name="Freeform 3"/>
          <p:cNvSpPr/>
          <p:nvPr/>
        </p:nvSpPr>
        <p:spPr>
          <a:xfrm>
            <a:off x="-2649053" y="-309601"/>
            <a:ext cx="7868385" cy="10906460"/>
          </a:xfrm>
          <a:custGeom>
            <a:avLst/>
            <a:gdLst/>
            <a:ahLst/>
            <a:cxnLst/>
            <a:rect l="l" t="t" r="r" b="b"/>
            <a:pathLst>
              <a:path w="7868385" h="10906460">
                <a:moveTo>
                  <a:pt x="0" y="0"/>
                </a:moveTo>
                <a:lnTo>
                  <a:pt x="7868385" y="0"/>
                </a:lnTo>
                <a:lnTo>
                  <a:pt x="7868385" y="10906460"/>
                </a:lnTo>
                <a:lnTo>
                  <a:pt x="0" y="109064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45125" r="-101160"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4" name="Freeform 4"/>
          <p:cNvSpPr/>
          <p:nvPr/>
        </p:nvSpPr>
        <p:spPr>
          <a:xfrm>
            <a:off x="13068668" y="-309601"/>
            <a:ext cx="7868385" cy="10906460"/>
          </a:xfrm>
          <a:custGeom>
            <a:avLst/>
            <a:gdLst/>
            <a:ahLst/>
            <a:cxnLst/>
            <a:rect l="l" t="t" r="r" b="b"/>
            <a:pathLst>
              <a:path w="7868385" h="10906460">
                <a:moveTo>
                  <a:pt x="0" y="0"/>
                </a:moveTo>
                <a:lnTo>
                  <a:pt x="7868385" y="0"/>
                </a:lnTo>
                <a:lnTo>
                  <a:pt x="7868385" y="10906460"/>
                </a:lnTo>
                <a:lnTo>
                  <a:pt x="0" y="109064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45125" r="-101160"/>
            </a:stretch>
          </a:blipFill>
        </p:spPr>
        <p:txBody>
          <a:bodyPr/>
          <a:lstStyle/>
          <a:p>
            <a:endParaRPr lang="en-IL"/>
          </a:p>
        </p:txBody>
      </p:sp>
      <p:grpSp>
        <p:nvGrpSpPr>
          <p:cNvPr id="5" name="Group 5"/>
          <p:cNvGrpSpPr/>
          <p:nvPr/>
        </p:nvGrpSpPr>
        <p:grpSpPr>
          <a:xfrm>
            <a:off x="1028700" y="523918"/>
            <a:ext cx="16230600" cy="9304571"/>
            <a:chOff x="0" y="0"/>
            <a:chExt cx="5274950" cy="302398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274950" cy="3023988"/>
            </a:xfrm>
            <a:custGeom>
              <a:avLst/>
              <a:gdLst/>
              <a:ahLst/>
              <a:cxnLst/>
              <a:rect l="l" t="t" r="r" b="b"/>
              <a:pathLst>
                <a:path w="5274950" h="3023988">
                  <a:moveTo>
                    <a:pt x="23850" y="0"/>
                  </a:moveTo>
                  <a:lnTo>
                    <a:pt x="5251100" y="0"/>
                  </a:lnTo>
                  <a:cubicBezTo>
                    <a:pt x="5264272" y="0"/>
                    <a:pt x="5274950" y="10678"/>
                    <a:pt x="5274950" y="23850"/>
                  </a:cubicBezTo>
                  <a:lnTo>
                    <a:pt x="5274950" y="3000139"/>
                  </a:lnTo>
                  <a:cubicBezTo>
                    <a:pt x="5274950" y="3006464"/>
                    <a:pt x="5272437" y="3012530"/>
                    <a:pt x="5267964" y="3017003"/>
                  </a:cubicBezTo>
                  <a:cubicBezTo>
                    <a:pt x="5263492" y="3021476"/>
                    <a:pt x="5257425" y="3023988"/>
                    <a:pt x="5251100" y="3023988"/>
                  </a:cubicBezTo>
                  <a:lnTo>
                    <a:pt x="23850" y="3023988"/>
                  </a:lnTo>
                  <a:cubicBezTo>
                    <a:pt x="17524" y="3023988"/>
                    <a:pt x="11458" y="3021476"/>
                    <a:pt x="6985" y="3017003"/>
                  </a:cubicBezTo>
                  <a:cubicBezTo>
                    <a:pt x="2513" y="3012530"/>
                    <a:pt x="0" y="3006464"/>
                    <a:pt x="0" y="3000139"/>
                  </a:cubicBezTo>
                  <a:lnTo>
                    <a:pt x="0" y="23850"/>
                  </a:lnTo>
                  <a:cubicBezTo>
                    <a:pt x="0" y="17524"/>
                    <a:pt x="2513" y="11458"/>
                    <a:pt x="6985" y="6985"/>
                  </a:cubicBezTo>
                  <a:cubicBezTo>
                    <a:pt x="11458" y="2513"/>
                    <a:pt x="17524" y="0"/>
                    <a:pt x="23850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IL" dirty="0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5274950" cy="30716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392650" y="2656898"/>
            <a:ext cx="1642228" cy="1492934"/>
          </a:xfrm>
          <a:custGeom>
            <a:avLst/>
            <a:gdLst/>
            <a:ahLst/>
            <a:cxnLst/>
            <a:rect l="l" t="t" r="r" b="b"/>
            <a:pathLst>
              <a:path w="1642228" h="1492934">
                <a:moveTo>
                  <a:pt x="0" y="0"/>
                </a:moveTo>
                <a:lnTo>
                  <a:pt x="1642228" y="0"/>
                </a:lnTo>
                <a:lnTo>
                  <a:pt x="1642228" y="1492935"/>
                </a:lnTo>
                <a:lnTo>
                  <a:pt x="0" y="14929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9" name="Freeform 9"/>
          <p:cNvSpPr/>
          <p:nvPr/>
        </p:nvSpPr>
        <p:spPr>
          <a:xfrm>
            <a:off x="392650" y="6938778"/>
            <a:ext cx="1625535" cy="1742777"/>
          </a:xfrm>
          <a:custGeom>
            <a:avLst/>
            <a:gdLst/>
            <a:ahLst/>
            <a:cxnLst/>
            <a:rect l="l" t="t" r="r" b="b"/>
            <a:pathLst>
              <a:path w="1625535" h="1742777">
                <a:moveTo>
                  <a:pt x="0" y="0"/>
                </a:moveTo>
                <a:lnTo>
                  <a:pt x="1625536" y="0"/>
                </a:lnTo>
                <a:lnTo>
                  <a:pt x="1625536" y="1742776"/>
                </a:lnTo>
                <a:lnTo>
                  <a:pt x="0" y="174277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10" name="Freeform 10"/>
          <p:cNvSpPr/>
          <p:nvPr/>
        </p:nvSpPr>
        <p:spPr>
          <a:xfrm>
            <a:off x="392650" y="4926730"/>
            <a:ext cx="1546914" cy="1235151"/>
          </a:xfrm>
          <a:custGeom>
            <a:avLst/>
            <a:gdLst/>
            <a:ahLst/>
            <a:cxnLst/>
            <a:rect l="l" t="t" r="r" b="b"/>
            <a:pathLst>
              <a:path w="1546914" h="1235151">
                <a:moveTo>
                  <a:pt x="0" y="0"/>
                </a:moveTo>
                <a:lnTo>
                  <a:pt x="1546914" y="0"/>
                </a:lnTo>
                <a:lnTo>
                  <a:pt x="1546914" y="1235151"/>
                </a:lnTo>
                <a:lnTo>
                  <a:pt x="0" y="123515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grpSp>
        <p:nvGrpSpPr>
          <p:cNvPr id="23" name="Group 23"/>
          <p:cNvGrpSpPr/>
          <p:nvPr/>
        </p:nvGrpSpPr>
        <p:grpSpPr>
          <a:xfrm>
            <a:off x="10173169" y="5928755"/>
            <a:ext cx="6669338" cy="2745728"/>
            <a:chOff x="0" y="-47625"/>
            <a:chExt cx="1756533" cy="723155"/>
          </a:xfrm>
        </p:grpSpPr>
        <p:sp>
          <p:nvSpPr>
            <p:cNvPr id="24" name="Freeform 24"/>
            <p:cNvSpPr/>
            <p:nvPr/>
          </p:nvSpPr>
          <p:spPr>
            <a:xfrm>
              <a:off x="13719" y="0"/>
              <a:ext cx="1742814" cy="675530"/>
            </a:xfrm>
            <a:custGeom>
              <a:avLst/>
              <a:gdLst/>
              <a:ahLst/>
              <a:cxnLst/>
              <a:rect l="l" t="t" r="r" b="b"/>
              <a:pathLst>
                <a:path w="1756533" h="675530">
                  <a:moveTo>
                    <a:pt x="0" y="0"/>
                  </a:moveTo>
                  <a:lnTo>
                    <a:pt x="1756533" y="0"/>
                  </a:lnTo>
                  <a:lnTo>
                    <a:pt x="1756533" y="675530"/>
                  </a:lnTo>
                  <a:lnTo>
                    <a:pt x="0" y="675530"/>
                  </a:lnTo>
                  <a:close/>
                </a:path>
              </a:pathLst>
            </a:custGeom>
            <a:solidFill>
              <a:srgbClr val="4A4A49"/>
            </a:solidFill>
          </p:spPr>
          <p:txBody>
            <a:bodyPr/>
            <a:lstStyle/>
            <a:p>
              <a:endParaRPr lang="en-IL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-47625"/>
              <a:ext cx="1756533" cy="7231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2018185" y="537299"/>
            <a:ext cx="14218244" cy="1111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00"/>
              </a:lnSpc>
            </a:pPr>
            <a:r>
              <a:rPr lang="en-US" sz="6500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MAIN FINDINGS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92F7314D-7EF9-98FA-A105-69817353624E}"/>
              </a:ext>
            </a:extLst>
          </p:cNvPr>
          <p:cNvGrpSpPr/>
          <p:nvPr/>
        </p:nvGrpSpPr>
        <p:grpSpPr>
          <a:xfrm>
            <a:off x="2018186" y="1793119"/>
            <a:ext cx="6669338" cy="3284352"/>
            <a:chOff x="2018186" y="2021161"/>
            <a:chExt cx="6669338" cy="3284352"/>
          </a:xfrm>
        </p:grpSpPr>
        <p:grpSp>
          <p:nvGrpSpPr>
            <p:cNvPr id="19" name="Group 19"/>
            <p:cNvGrpSpPr/>
            <p:nvPr/>
          </p:nvGrpSpPr>
          <p:grpSpPr>
            <a:xfrm>
              <a:off x="2018186" y="2455496"/>
              <a:ext cx="6669338" cy="2564902"/>
              <a:chOff x="0" y="0"/>
              <a:chExt cx="1756533" cy="67553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1756533" cy="675530"/>
              </a:xfrm>
              <a:custGeom>
                <a:avLst/>
                <a:gdLst/>
                <a:ahLst/>
                <a:cxnLst/>
                <a:rect l="l" t="t" r="r" b="b"/>
                <a:pathLst>
                  <a:path w="1756533" h="675530">
                    <a:moveTo>
                      <a:pt x="0" y="0"/>
                    </a:moveTo>
                    <a:lnTo>
                      <a:pt x="1756533" y="0"/>
                    </a:lnTo>
                    <a:lnTo>
                      <a:pt x="1756533" y="675530"/>
                    </a:lnTo>
                    <a:lnTo>
                      <a:pt x="0" y="675530"/>
                    </a:lnTo>
                    <a:close/>
                  </a:path>
                </a:pathLst>
              </a:custGeom>
              <a:solidFill>
                <a:srgbClr val="4A4A49"/>
              </a:solidFill>
            </p:spPr>
            <p:txBody>
              <a:bodyPr/>
              <a:lstStyle/>
              <a:p>
                <a:endParaRPr lang="en-IL"/>
              </a:p>
            </p:txBody>
          </p:sp>
          <p:sp>
            <p:nvSpPr>
              <p:cNvPr id="21" name="TextBox 21"/>
              <p:cNvSpPr txBox="1"/>
              <p:nvPr/>
            </p:nvSpPr>
            <p:spPr>
              <a:xfrm>
                <a:off x="0" y="-47625"/>
                <a:ext cx="1756533" cy="72315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22" name="Freeform 22"/>
            <p:cNvSpPr/>
            <p:nvPr/>
          </p:nvSpPr>
          <p:spPr>
            <a:xfrm>
              <a:off x="2101553" y="2513504"/>
              <a:ext cx="6485266" cy="2429836"/>
            </a:xfrm>
            <a:custGeom>
              <a:avLst/>
              <a:gdLst/>
              <a:ahLst/>
              <a:cxnLst/>
              <a:rect l="l" t="t" r="r" b="b"/>
              <a:pathLst>
                <a:path w="6485266" h="2429836">
                  <a:moveTo>
                    <a:pt x="0" y="0"/>
                  </a:moveTo>
                  <a:lnTo>
                    <a:pt x="6485266" y="0"/>
                  </a:lnTo>
                  <a:lnTo>
                    <a:pt x="6485266" y="2429836"/>
                  </a:lnTo>
                  <a:lnTo>
                    <a:pt x="0" y="24298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/>
              </a:stretch>
            </a:blipFill>
          </p:spPr>
          <p:txBody>
            <a:bodyPr/>
            <a:lstStyle/>
            <a:p>
              <a:endParaRPr lang="en-IL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2101553" y="2021161"/>
              <a:ext cx="6485266" cy="3822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79"/>
                </a:lnSpc>
                <a:spcBef>
                  <a:spcPct val="0"/>
                </a:spcBef>
              </a:pPr>
              <a:r>
                <a:rPr lang="en-US" sz="2199" dirty="0">
                  <a:solidFill>
                    <a:srgbClr val="000000"/>
                  </a:solidFill>
                  <a:latin typeface="Raleway"/>
                  <a:ea typeface="Raleway"/>
                  <a:cs typeface="Raleway"/>
                  <a:sym typeface="Raleway"/>
                </a:rPr>
                <a:t>Model Benchmark prediction</a:t>
              </a:r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2018186" y="4972773"/>
              <a:ext cx="4340766" cy="3327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000000"/>
                  </a:solidFill>
                  <a:latin typeface="Raleway"/>
                  <a:ea typeface="Raleway"/>
                  <a:cs typeface="Raleway"/>
                  <a:sym typeface="Raleway"/>
                </a:rPr>
                <a:t>*using sklearn DummyClassifier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66BDF4A-9AC4-65CB-B18D-A665400B1BF6}"/>
              </a:ext>
            </a:extLst>
          </p:cNvPr>
          <p:cNvGrpSpPr/>
          <p:nvPr/>
        </p:nvGrpSpPr>
        <p:grpSpPr>
          <a:xfrm>
            <a:off x="10225259" y="1793119"/>
            <a:ext cx="6669338" cy="2999237"/>
            <a:chOff x="10225259" y="2021161"/>
            <a:chExt cx="6669338" cy="2999237"/>
          </a:xfrm>
        </p:grpSpPr>
        <p:grpSp>
          <p:nvGrpSpPr>
            <p:cNvPr id="15" name="Group 15"/>
            <p:cNvGrpSpPr/>
            <p:nvPr/>
          </p:nvGrpSpPr>
          <p:grpSpPr>
            <a:xfrm>
              <a:off x="10225259" y="2455496"/>
              <a:ext cx="6669338" cy="2564902"/>
              <a:chOff x="0" y="0"/>
              <a:chExt cx="1756533" cy="67553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1756533" cy="675530"/>
              </a:xfrm>
              <a:custGeom>
                <a:avLst/>
                <a:gdLst/>
                <a:ahLst/>
                <a:cxnLst/>
                <a:rect l="l" t="t" r="r" b="b"/>
                <a:pathLst>
                  <a:path w="1756533" h="675530">
                    <a:moveTo>
                      <a:pt x="0" y="0"/>
                    </a:moveTo>
                    <a:lnTo>
                      <a:pt x="1756533" y="0"/>
                    </a:lnTo>
                    <a:lnTo>
                      <a:pt x="1756533" y="675530"/>
                    </a:lnTo>
                    <a:lnTo>
                      <a:pt x="0" y="675530"/>
                    </a:lnTo>
                    <a:close/>
                  </a:path>
                </a:pathLst>
              </a:custGeom>
              <a:solidFill>
                <a:srgbClr val="4A4A49"/>
              </a:solidFill>
            </p:spPr>
            <p:txBody>
              <a:bodyPr/>
              <a:lstStyle/>
              <a:p>
                <a:endParaRPr lang="en-IL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1756533" cy="72315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8" name="Freeform 18"/>
            <p:cNvSpPr/>
            <p:nvPr/>
          </p:nvSpPr>
          <p:spPr>
            <a:xfrm>
              <a:off x="10329440" y="2516448"/>
              <a:ext cx="6460976" cy="2409755"/>
            </a:xfrm>
            <a:custGeom>
              <a:avLst/>
              <a:gdLst/>
              <a:ahLst/>
              <a:cxnLst/>
              <a:rect l="l" t="t" r="r" b="b"/>
              <a:pathLst>
                <a:path w="6460976" h="2409755">
                  <a:moveTo>
                    <a:pt x="0" y="0"/>
                  </a:moveTo>
                  <a:lnTo>
                    <a:pt x="6460976" y="0"/>
                  </a:lnTo>
                  <a:lnTo>
                    <a:pt x="6460976" y="2409755"/>
                  </a:lnTo>
                  <a:lnTo>
                    <a:pt x="0" y="24097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 l="-8204" b="-26748"/>
              </a:stretch>
            </a:blipFill>
          </p:spPr>
          <p:txBody>
            <a:bodyPr/>
            <a:lstStyle/>
            <a:p>
              <a:endParaRPr lang="en-IL" dirty="0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10225259" y="2021161"/>
              <a:ext cx="6565157" cy="3822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7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000000"/>
                  </a:solidFill>
                  <a:latin typeface="Raleway"/>
                  <a:ea typeface="Raleway"/>
                  <a:cs typeface="Raleway"/>
                  <a:sym typeface="Raleway"/>
                </a:rPr>
                <a:t>Tfidf + un-textual features</a:t>
              </a:r>
            </a:p>
          </p:txBody>
        </p:sp>
      </p:grpSp>
      <p:sp>
        <p:nvSpPr>
          <p:cNvPr id="33" name="TextBox 33"/>
          <p:cNvSpPr txBox="1"/>
          <p:nvPr/>
        </p:nvSpPr>
        <p:spPr>
          <a:xfrm>
            <a:off x="10173169" y="8674483"/>
            <a:ext cx="6876062" cy="6642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659"/>
              </a:lnSpc>
              <a:spcBef>
                <a:spcPct val="0"/>
              </a:spcBef>
            </a:pPr>
            <a:r>
              <a:rPr lang="en-US" sz="1899" dirty="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*using </a:t>
            </a:r>
            <a:r>
              <a:rPr lang="en-US" sz="1899" dirty="0" err="1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distilbert</a:t>
            </a:r>
            <a:r>
              <a:rPr lang="en-US" sz="1899" dirty="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-base-uncased This results made on 10% of the data (time limitations)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0173169" y="5658573"/>
            <a:ext cx="6643977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 dirty="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pre trained distilbert + un-textual features + SMOTE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5EF488CA-3E70-E174-B02F-FCAF9A697910}"/>
              </a:ext>
            </a:extLst>
          </p:cNvPr>
          <p:cNvGrpSpPr/>
          <p:nvPr/>
        </p:nvGrpSpPr>
        <p:grpSpPr>
          <a:xfrm>
            <a:off x="2009517" y="5658573"/>
            <a:ext cx="6669338" cy="3687137"/>
            <a:chOff x="2009517" y="5658573"/>
            <a:chExt cx="6669338" cy="3687137"/>
          </a:xfrm>
        </p:grpSpPr>
        <p:grpSp>
          <p:nvGrpSpPr>
            <p:cNvPr id="11" name="Group 11"/>
            <p:cNvGrpSpPr/>
            <p:nvPr/>
          </p:nvGrpSpPr>
          <p:grpSpPr>
            <a:xfrm>
              <a:off x="2009517" y="6116653"/>
              <a:ext cx="6669338" cy="2564902"/>
              <a:chOff x="0" y="0"/>
              <a:chExt cx="1756533" cy="67553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1756533" cy="675530"/>
              </a:xfrm>
              <a:custGeom>
                <a:avLst/>
                <a:gdLst/>
                <a:ahLst/>
                <a:cxnLst/>
                <a:rect l="l" t="t" r="r" b="b"/>
                <a:pathLst>
                  <a:path w="1756533" h="675530">
                    <a:moveTo>
                      <a:pt x="0" y="0"/>
                    </a:moveTo>
                    <a:lnTo>
                      <a:pt x="1756533" y="0"/>
                    </a:lnTo>
                    <a:lnTo>
                      <a:pt x="1756533" y="675530"/>
                    </a:lnTo>
                    <a:lnTo>
                      <a:pt x="0" y="675530"/>
                    </a:lnTo>
                    <a:close/>
                  </a:path>
                </a:pathLst>
              </a:custGeom>
              <a:solidFill>
                <a:srgbClr val="4A4A49"/>
              </a:solidFill>
            </p:spPr>
            <p:txBody>
              <a:bodyPr/>
              <a:lstStyle/>
              <a:p>
                <a:endParaRPr lang="en-IL"/>
              </a:p>
            </p:txBody>
          </p:sp>
          <p:sp>
            <p:nvSpPr>
              <p:cNvPr id="13" name="TextBox 13"/>
              <p:cNvSpPr txBox="1"/>
              <p:nvPr/>
            </p:nvSpPr>
            <p:spPr>
              <a:xfrm>
                <a:off x="0" y="-47625"/>
                <a:ext cx="1756533" cy="72315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4" name="Freeform 14"/>
            <p:cNvSpPr/>
            <p:nvPr/>
          </p:nvSpPr>
          <p:spPr>
            <a:xfrm>
              <a:off x="2093207" y="6173803"/>
              <a:ext cx="6501958" cy="2436459"/>
            </a:xfrm>
            <a:custGeom>
              <a:avLst/>
              <a:gdLst/>
              <a:ahLst/>
              <a:cxnLst/>
              <a:rect l="l" t="t" r="r" b="b"/>
              <a:pathLst>
                <a:path w="6501958" h="2436459">
                  <a:moveTo>
                    <a:pt x="0" y="0"/>
                  </a:moveTo>
                  <a:lnTo>
                    <a:pt x="6501958" y="0"/>
                  </a:lnTo>
                  <a:lnTo>
                    <a:pt x="6501958" y="2436458"/>
                  </a:lnTo>
                  <a:lnTo>
                    <a:pt x="0" y="24364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 l="-8583" b="-25267"/>
              </a:stretch>
            </a:blipFill>
          </p:spPr>
          <p:txBody>
            <a:bodyPr/>
            <a:lstStyle/>
            <a:p>
              <a:endParaRPr lang="en-IL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2009517" y="8681554"/>
              <a:ext cx="6263878" cy="6641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59"/>
                </a:lnSpc>
                <a:spcBef>
                  <a:spcPct val="0"/>
                </a:spcBef>
              </a:pPr>
              <a:r>
                <a:rPr lang="en-US" sz="1899" dirty="0">
                  <a:solidFill>
                    <a:srgbClr val="000000"/>
                  </a:solidFill>
                  <a:latin typeface="Raleway"/>
                  <a:ea typeface="Raleway"/>
                  <a:cs typeface="Raleway"/>
                  <a:sym typeface="Raleway"/>
                </a:rPr>
                <a:t>*using </a:t>
              </a:r>
              <a:r>
                <a:rPr lang="en-US" sz="1899" dirty="0" err="1">
                  <a:solidFill>
                    <a:srgbClr val="000000"/>
                  </a:solidFill>
                  <a:latin typeface="Raleway"/>
                  <a:ea typeface="Raleway"/>
                  <a:cs typeface="Raleway"/>
                  <a:sym typeface="Raleway"/>
                </a:rPr>
                <a:t>distilbert</a:t>
              </a:r>
              <a:r>
                <a:rPr lang="en-US" sz="1899" dirty="0">
                  <a:solidFill>
                    <a:srgbClr val="000000"/>
                  </a:solidFill>
                  <a:latin typeface="Raleway"/>
                  <a:ea typeface="Raleway"/>
                  <a:cs typeface="Raleway"/>
                  <a:sym typeface="Raleway"/>
                </a:rPr>
                <a:t>-base-uncased </a:t>
              </a:r>
            </a:p>
            <a:p>
              <a:pPr>
                <a:lnSpc>
                  <a:spcPts val="2659"/>
                </a:lnSpc>
                <a:spcBef>
                  <a:spcPct val="0"/>
                </a:spcBef>
              </a:pPr>
              <a:r>
                <a:rPr lang="en-US" sz="1899" dirty="0">
                  <a:solidFill>
                    <a:srgbClr val="000000"/>
                  </a:solidFill>
                  <a:latin typeface="Raleway"/>
                  <a:ea typeface="Raleway"/>
                  <a:cs typeface="Raleway"/>
                  <a:sym typeface="Raleway"/>
                </a:rPr>
                <a:t>(ignoring case sensitivity)</a:t>
              </a:r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2034878" y="5658573"/>
              <a:ext cx="6643977" cy="3822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79"/>
                </a:lnSpc>
                <a:spcBef>
                  <a:spcPct val="0"/>
                </a:spcBef>
              </a:pPr>
              <a:r>
                <a:rPr lang="en-US" sz="2199" dirty="0">
                  <a:solidFill>
                    <a:srgbClr val="000000"/>
                  </a:solidFill>
                  <a:latin typeface="Raleway"/>
                  <a:ea typeface="Raleway"/>
                  <a:cs typeface="Raleway"/>
                  <a:sym typeface="Raleway"/>
                </a:rPr>
                <a:t>pre trained distilbert + un-textual features</a:t>
              </a:r>
            </a:p>
          </p:txBody>
        </p:sp>
      </p:grpSp>
      <p:pic>
        <p:nvPicPr>
          <p:cNvPr id="45" name="Picture 44">
            <a:extLst>
              <a:ext uri="{FF2B5EF4-FFF2-40B4-BE49-F238E27FC236}">
                <a16:creationId xmlns:a16="http://schemas.microsoft.com/office/drawing/2014/main" id="{EAF3414D-136D-AEE3-7F5B-37B968F839E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359528" y="6171221"/>
            <a:ext cx="6400800" cy="2451100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7C557C46-F73F-7703-5C68-7986B8F3F12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205182" y="8979695"/>
            <a:ext cx="3487823" cy="635096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E2B0B859-5675-9792-F5F7-DF7E287E5BBD}"/>
              </a:ext>
            </a:extLst>
          </p:cNvPr>
          <p:cNvPicPr>
            <a:picLocks noChangeAspect="1"/>
          </p:cNvPicPr>
          <p:nvPr/>
        </p:nvPicPr>
        <p:blipFill>
          <a:blip r:embed="rId15"/>
          <a:srcRect l="3479"/>
          <a:stretch/>
        </p:blipFill>
        <p:spPr>
          <a:xfrm>
            <a:off x="13258800" y="9028764"/>
            <a:ext cx="3635797" cy="640927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6D11758C-FA38-A74A-8321-BCFD8F020459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3058350" y="4809029"/>
            <a:ext cx="3850060" cy="690746"/>
          </a:xfrm>
          <a:prstGeom prst="rect">
            <a:avLst/>
          </a:prstGeom>
        </p:spPr>
      </p:pic>
      <p:sp>
        <p:nvSpPr>
          <p:cNvPr id="55" name="Rectangle 54">
            <a:extLst>
              <a:ext uri="{FF2B5EF4-FFF2-40B4-BE49-F238E27FC236}">
                <a16:creationId xmlns:a16="http://schemas.microsoft.com/office/drawing/2014/main" id="{A20E7E4D-C01F-007D-2613-82512B0E04AC}"/>
              </a:ext>
            </a:extLst>
          </p:cNvPr>
          <p:cNvSpPr/>
          <p:nvPr/>
        </p:nvSpPr>
        <p:spPr>
          <a:xfrm>
            <a:off x="1939564" y="1724359"/>
            <a:ext cx="6747960" cy="3419141"/>
          </a:xfrm>
          <a:prstGeom prst="rect">
            <a:avLst/>
          </a:prstGeom>
          <a:noFill/>
          <a:ln w="666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FE9773C4-1ED5-FEED-9BCC-BD088913D64F}"/>
              </a:ext>
            </a:extLst>
          </p:cNvPr>
          <p:cNvSpPr/>
          <p:nvPr/>
        </p:nvSpPr>
        <p:spPr>
          <a:xfrm>
            <a:off x="1938840" y="5674631"/>
            <a:ext cx="6747960" cy="3940160"/>
          </a:xfrm>
          <a:prstGeom prst="rect">
            <a:avLst/>
          </a:prstGeom>
          <a:noFill/>
          <a:ln w="666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281</TotalTime>
  <Words>927</Words>
  <Application>Microsoft Macintosh PowerPoint</Application>
  <PresentationFormat>Custom</PresentationFormat>
  <Paragraphs>101</Paragraphs>
  <Slides>12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Arial</vt:lpstr>
      <vt:lpstr>Raleway</vt:lpstr>
      <vt:lpstr>Raleway Bold</vt:lpstr>
      <vt:lpstr>Calibri</vt:lpstr>
      <vt:lpstr>Fredoka</vt:lpstr>
      <vt:lpstr>Arimo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Collection &amp; Analysis Educational Presentation in Pink and Blue Lined Style</dc:title>
  <cp:lastModifiedBy>Uriel Bender</cp:lastModifiedBy>
  <cp:revision>3</cp:revision>
  <dcterms:created xsi:type="dcterms:W3CDTF">2006-08-16T00:00:00Z</dcterms:created>
  <dcterms:modified xsi:type="dcterms:W3CDTF">2024-12-18T11:47:29Z</dcterms:modified>
  <dc:identifier>DAGZehJeDJE</dc:identifier>
</cp:coreProperties>
</file>